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6" d="100"/>
          <a:sy n="96" d="100"/>
        </p:scale>
        <p:origin x="1410" y="8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3EEFCB-D716-4692-9E05-0CFB42F97558}" type="doc">
      <dgm:prSet loTypeId="urn:microsoft.com/office/officeart/2005/8/layout/chevron1" loCatId="process" qsTypeId="urn:microsoft.com/office/officeart/2005/8/quickstyle/simple1" qsCatId="simple" csTypeId="urn:microsoft.com/office/officeart/2005/8/colors/accent1_2" csCatId="accent1" phldr="1"/>
      <dgm:spPr/>
    </dgm:pt>
    <dgm:pt modelId="{EA06B7FC-ED21-4906-BE65-8AC613866D69}">
      <dgm:prSet phldrT="[Text]" custT="1"/>
      <dgm:spPr/>
      <dgm:t>
        <a:bodyPr/>
        <a:lstStyle/>
        <a:p>
          <a:r>
            <a:rPr lang="en-US" sz="1600" dirty="0"/>
            <a:t>SpaceX Rest API Call</a:t>
          </a:r>
        </a:p>
      </dgm:t>
    </dgm:pt>
    <dgm:pt modelId="{6C4064D6-3A14-4BED-8E7F-94F9DEC5C9B5}" type="parTrans" cxnId="{590054EF-AD19-4A36-8D0B-0D28DF3A8775}">
      <dgm:prSet/>
      <dgm:spPr/>
      <dgm:t>
        <a:bodyPr/>
        <a:lstStyle/>
        <a:p>
          <a:endParaRPr lang="en-US"/>
        </a:p>
      </dgm:t>
    </dgm:pt>
    <dgm:pt modelId="{A81C17A6-C93D-4B18-A25C-7D0B8EE1B849}" type="sibTrans" cxnId="{590054EF-AD19-4A36-8D0B-0D28DF3A8775}">
      <dgm:prSet/>
      <dgm:spPr/>
      <dgm:t>
        <a:bodyPr/>
        <a:lstStyle/>
        <a:p>
          <a:endParaRPr lang="en-US"/>
        </a:p>
      </dgm:t>
    </dgm:pt>
    <dgm:pt modelId="{1C010082-78E3-4D66-8B7C-5AED43976F19}">
      <dgm:prSet phldrT="[Text]" custT="1"/>
      <dgm:spPr/>
      <dgm:t>
        <a:bodyPr/>
        <a:lstStyle/>
        <a:p>
          <a:r>
            <a:rPr lang="en-US" sz="1600" dirty="0"/>
            <a:t>API returns JSON file</a:t>
          </a:r>
        </a:p>
      </dgm:t>
    </dgm:pt>
    <dgm:pt modelId="{D04B22FD-7B9F-47C1-8D47-FD1D5C0251B7}" type="parTrans" cxnId="{42ECFD2A-3260-41A8-AFAF-C18C19607C68}">
      <dgm:prSet/>
      <dgm:spPr/>
      <dgm:t>
        <a:bodyPr/>
        <a:lstStyle/>
        <a:p>
          <a:endParaRPr lang="en-US"/>
        </a:p>
      </dgm:t>
    </dgm:pt>
    <dgm:pt modelId="{758AE631-64B2-483A-84FD-699BA109D3DB}" type="sibTrans" cxnId="{42ECFD2A-3260-41A8-AFAF-C18C19607C68}">
      <dgm:prSet/>
      <dgm:spPr/>
      <dgm:t>
        <a:bodyPr/>
        <a:lstStyle/>
        <a:p>
          <a:endParaRPr lang="en-US"/>
        </a:p>
      </dgm:t>
    </dgm:pt>
    <dgm:pt modelId="{0C8D8435-51E6-4847-9DC0-1173EF83F96D}">
      <dgm:prSet phldrT="[Text]" custT="1"/>
      <dgm:spPr/>
      <dgm:t>
        <a:bodyPr/>
        <a:lstStyle/>
        <a:p>
          <a:r>
            <a:rPr lang="en-US" sz="1600" dirty="0"/>
            <a:t>Clean Data and Export it</a:t>
          </a:r>
        </a:p>
      </dgm:t>
    </dgm:pt>
    <dgm:pt modelId="{6F217D62-6A25-4756-BD2A-85161689A473}" type="parTrans" cxnId="{8EAA72D2-0FA9-458F-A654-CF0758741687}">
      <dgm:prSet/>
      <dgm:spPr/>
      <dgm:t>
        <a:bodyPr/>
        <a:lstStyle/>
        <a:p>
          <a:endParaRPr lang="en-US"/>
        </a:p>
      </dgm:t>
    </dgm:pt>
    <dgm:pt modelId="{AF7FF557-EC4C-43FD-A6F9-8450F8F5CBA3}" type="sibTrans" cxnId="{8EAA72D2-0FA9-458F-A654-CF0758741687}">
      <dgm:prSet/>
      <dgm:spPr/>
      <dgm:t>
        <a:bodyPr/>
        <a:lstStyle/>
        <a:p>
          <a:endParaRPr lang="en-US"/>
        </a:p>
      </dgm:t>
    </dgm:pt>
    <dgm:pt modelId="{2B087882-CF53-4294-93F6-0B7DE0FE4AE4}">
      <dgm:prSet phldrT="[Text]" custT="1"/>
      <dgm:spPr/>
      <dgm:t>
        <a:bodyPr/>
        <a:lstStyle/>
        <a:p>
          <a:r>
            <a:rPr lang="en-US" sz="1600" dirty="0"/>
            <a:t>Make </a:t>
          </a:r>
          <a:r>
            <a:rPr lang="en-US" sz="1600" dirty="0" err="1"/>
            <a:t>Dataframe</a:t>
          </a:r>
          <a:r>
            <a:rPr lang="en-US" sz="1600" dirty="0"/>
            <a:t> from JSON</a:t>
          </a:r>
        </a:p>
      </dgm:t>
    </dgm:pt>
    <dgm:pt modelId="{BD1553CA-AB6D-41C8-AEF0-CC37BDFADBE2}" type="parTrans" cxnId="{46283184-9659-42E2-8A3E-7A5EE2957B69}">
      <dgm:prSet/>
      <dgm:spPr/>
      <dgm:t>
        <a:bodyPr/>
        <a:lstStyle/>
        <a:p>
          <a:endParaRPr lang="en-US"/>
        </a:p>
      </dgm:t>
    </dgm:pt>
    <dgm:pt modelId="{E4AFBE4B-7E5D-4680-961F-E09336B803AB}" type="sibTrans" cxnId="{46283184-9659-42E2-8A3E-7A5EE2957B69}">
      <dgm:prSet/>
      <dgm:spPr/>
      <dgm:t>
        <a:bodyPr/>
        <a:lstStyle/>
        <a:p>
          <a:endParaRPr lang="en-US"/>
        </a:p>
      </dgm:t>
    </dgm:pt>
    <dgm:pt modelId="{D0E4F05C-E63F-456E-AFC1-965D905095D7}" type="pres">
      <dgm:prSet presAssocID="{0E3EEFCB-D716-4692-9E05-0CFB42F97558}" presName="Name0" presStyleCnt="0">
        <dgm:presLayoutVars>
          <dgm:dir/>
          <dgm:animLvl val="lvl"/>
          <dgm:resizeHandles val="exact"/>
        </dgm:presLayoutVars>
      </dgm:prSet>
      <dgm:spPr/>
    </dgm:pt>
    <dgm:pt modelId="{0A36D0B6-22FE-4A64-8855-3A15CE8203BB}" type="pres">
      <dgm:prSet presAssocID="{EA06B7FC-ED21-4906-BE65-8AC613866D69}" presName="parTxOnly" presStyleLbl="node1" presStyleIdx="0" presStyleCnt="4">
        <dgm:presLayoutVars>
          <dgm:chMax val="0"/>
          <dgm:chPref val="0"/>
          <dgm:bulletEnabled val="1"/>
        </dgm:presLayoutVars>
      </dgm:prSet>
      <dgm:spPr/>
    </dgm:pt>
    <dgm:pt modelId="{D063AF1C-5994-4612-8C7E-9DD35D5C69F2}" type="pres">
      <dgm:prSet presAssocID="{A81C17A6-C93D-4B18-A25C-7D0B8EE1B849}" presName="parTxOnlySpace" presStyleCnt="0"/>
      <dgm:spPr/>
    </dgm:pt>
    <dgm:pt modelId="{B4ABEE81-77F5-47A4-84EB-311E17462C9C}" type="pres">
      <dgm:prSet presAssocID="{1C010082-78E3-4D66-8B7C-5AED43976F19}" presName="parTxOnly" presStyleLbl="node1" presStyleIdx="1" presStyleCnt="4">
        <dgm:presLayoutVars>
          <dgm:chMax val="0"/>
          <dgm:chPref val="0"/>
          <dgm:bulletEnabled val="1"/>
        </dgm:presLayoutVars>
      </dgm:prSet>
      <dgm:spPr/>
    </dgm:pt>
    <dgm:pt modelId="{218A11F0-CB7B-4200-8608-7F5C0CFD6DD9}" type="pres">
      <dgm:prSet presAssocID="{758AE631-64B2-483A-84FD-699BA109D3DB}" presName="parTxOnlySpace" presStyleCnt="0"/>
      <dgm:spPr/>
    </dgm:pt>
    <dgm:pt modelId="{B22AD7CF-8BDC-4B58-AF23-9E4C78F4ED66}" type="pres">
      <dgm:prSet presAssocID="{2B087882-CF53-4294-93F6-0B7DE0FE4AE4}" presName="parTxOnly" presStyleLbl="node1" presStyleIdx="2" presStyleCnt="4">
        <dgm:presLayoutVars>
          <dgm:chMax val="0"/>
          <dgm:chPref val="0"/>
          <dgm:bulletEnabled val="1"/>
        </dgm:presLayoutVars>
      </dgm:prSet>
      <dgm:spPr/>
    </dgm:pt>
    <dgm:pt modelId="{2B70C52B-04B9-4191-93E4-1DC4E3FCEE3C}" type="pres">
      <dgm:prSet presAssocID="{E4AFBE4B-7E5D-4680-961F-E09336B803AB}" presName="parTxOnlySpace" presStyleCnt="0"/>
      <dgm:spPr/>
    </dgm:pt>
    <dgm:pt modelId="{0C2677D4-05BF-46F1-9814-8396A2C254EF}" type="pres">
      <dgm:prSet presAssocID="{0C8D8435-51E6-4847-9DC0-1173EF83F96D}" presName="parTxOnly" presStyleLbl="node1" presStyleIdx="3" presStyleCnt="4">
        <dgm:presLayoutVars>
          <dgm:chMax val="0"/>
          <dgm:chPref val="0"/>
          <dgm:bulletEnabled val="1"/>
        </dgm:presLayoutVars>
      </dgm:prSet>
      <dgm:spPr/>
    </dgm:pt>
  </dgm:ptLst>
  <dgm:cxnLst>
    <dgm:cxn modelId="{42ECFD2A-3260-41A8-AFAF-C18C19607C68}" srcId="{0E3EEFCB-D716-4692-9E05-0CFB42F97558}" destId="{1C010082-78E3-4D66-8B7C-5AED43976F19}" srcOrd="1" destOrd="0" parTransId="{D04B22FD-7B9F-47C1-8D47-FD1D5C0251B7}" sibTransId="{758AE631-64B2-483A-84FD-699BA109D3DB}"/>
    <dgm:cxn modelId="{46283184-9659-42E2-8A3E-7A5EE2957B69}" srcId="{0E3EEFCB-D716-4692-9E05-0CFB42F97558}" destId="{2B087882-CF53-4294-93F6-0B7DE0FE4AE4}" srcOrd="2" destOrd="0" parTransId="{BD1553CA-AB6D-41C8-AEF0-CC37BDFADBE2}" sibTransId="{E4AFBE4B-7E5D-4680-961F-E09336B803AB}"/>
    <dgm:cxn modelId="{4EC7358C-EEA8-42C3-8732-51BD6D5B832C}" type="presOf" srcId="{0C8D8435-51E6-4847-9DC0-1173EF83F96D}" destId="{0C2677D4-05BF-46F1-9814-8396A2C254EF}" srcOrd="0" destOrd="0" presId="urn:microsoft.com/office/officeart/2005/8/layout/chevron1"/>
    <dgm:cxn modelId="{10036B9A-941E-4F92-9574-F3FCEF1525FA}" type="presOf" srcId="{EA06B7FC-ED21-4906-BE65-8AC613866D69}" destId="{0A36D0B6-22FE-4A64-8855-3A15CE8203BB}" srcOrd="0" destOrd="0" presId="urn:microsoft.com/office/officeart/2005/8/layout/chevron1"/>
    <dgm:cxn modelId="{8EAA72D2-0FA9-458F-A654-CF0758741687}" srcId="{0E3EEFCB-D716-4692-9E05-0CFB42F97558}" destId="{0C8D8435-51E6-4847-9DC0-1173EF83F96D}" srcOrd="3" destOrd="0" parTransId="{6F217D62-6A25-4756-BD2A-85161689A473}" sibTransId="{AF7FF557-EC4C-43FD-A6F9-8450F8F5CBA3}"/>
    <dgm:cxn modelId="{1215DADA-DF9A-4A24-A03F-E00AB43247A1}" type="presOf" srcId="{0E3EEFCB-D716-4692-9E05-0CFB42F97558}" destId="{D0E4F05C-E63F-456E-AFC1-965D905095D7}" srcOrd="0" destOrd="0" presId="urn:microsoft.com/office/officeart/2005/8/layout/chevron1"/>
    <dgm:cxn modelId="{C1CE1FE2-8D29-478B-A65B-5B4370F81D8F}" type="presOf" srcId="{1C010082-78E3-4D66-8B7C-5AED43976F19}" destId="{B4ABEE81-77F5-47A4-84EB-311E17462C9C}" srcOrd="0" destOrd="0" presId="urn:microsoft.com/office/officeart/2005/8/layout/chevron1"/>
    <dgm:cxn modelId="{590054EF-AD19-4A36-8D0B-0D28DF3A8775}" srcId="{0E3EEFCB-D716-4692-9E05-0CFB42F97558}" destId="{EA06B7FC-ED21-4906-BE65-8AC613866D69}" srcOrd="0" destOrd="0" parTransId="{6C4064D6-3A14-4BED-8E7F-94F9DEC5C9B5}" sibTransId="{A81C17A6-C93D-4B18-A25C-7D0B8EE1B849}"/>
    <dgm:cxn modelId="{290FDAFB-5A44-4941-937C-C96E92861BF6}" type="presOf" srcId="{2B087882-CF53-4294-93F6-0B7DE0FE4AE4}" destId="{B22AD7CF-8BDC-4B58-AF23-9E4C78F4ED66}" srcOrd="0" destOrd="0" presId="urn:microsoft.com/office/officeart/2005/8/layout/chevron1"/>
    <dgm:cxn modelId="{26568E18-F455-4808-A586-48DA1C896EA5}" type="presParOf" srcId="{D0E4F05C-E63F-456E-AFC1-965D905095D7}" destId="{0A36D0B6-22FE-4A64-8855-3A15CE8203BB}" srcOrd="0" destOrd="0" presId="urn:microsoft.com/office/officeart/2005/8/layout/chevron1"/>
    <dgm:cxn modelId="{4B2FFE45-043C-4C0A-9523-123BDE465D0F}" type="presParOf" srcId="{D0E4F05C-E63F-456E-AFC1-965D905095D7}" destId="{D063AF1C-5994-4612-8C7E-9DD35D5C69F2}" srcOrd="1" destOrd="0" presId="urn:microsoft.com/office/officeart/2005/8/layout/chevron1"/>
    <dgm:cxn modelId="{13EF7406-78DB-47EA-8C7C-E491B400C9BE}" type="presParOf" srcId="{D0E4F05C-E63F-456E-AFC1-965D905095D7}" destId="{B4ABEE81-77F5-47A4-84EB-311E17462C9C}" srcOrd="2" destOrd="0" presId="urn:microsoft.com/office/officeart/2005/8/layout/chevron1"/>
    <dgm:cxn modelId="{798EEC7B-84DF-4766-B4DF-67B53B2A2D2E}" type="presParOf" srcId="{D0E4F05C-E63F-456E-AFC1-965D905095D7}" destId="{218A11F0-CB7B-4200-8608-7F5C0CFD6DD9}" srcOrd="3" destOrd="0" presId="urn:microsoft.com/office/officeart/2005/8/layout/chevron1"/>
    <dgm:cxn modelId="{4E5AAE01-C343-4850-99E6-365A294BC12A}" type="presParOf" srcId="{D0E4F05C-E63F-456E-AFC1-965D905095D7}" destId="{B22AD7CF-8BDC-4B58-AF23-9E4C78F4ED66}" srcOrd="4" destOrd="0" presId="urn:microsoft.com/office/officeart/2005/8/layout/chevron1"/>
    <dgm:cxn modelId="{DB2C541E-9D05-404D-8F90-5DF18EA5E50E}" type="presParOf" srcId="{D0E4F05C-E63F-456E-AFC1-965D905095D7}" destId="{2B70C52B-04B9-4191-93E4-1DC4E3FCEE3C}" srcOrd="5" destOrd="0" presId="urn:microsoft.com/office/officeart/2005/8/layout/chevron1"/>
    <dgm:cxn modelId="{6A16759D-3730-43C6-8028-A99B6CC627B3}" type="presParOf" srcId="{D0E4F05C-E63F-456E-AFC1-965D905095D7}" destId="{0C2677D4-05BF-46F1-9814-8396A2C254E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3EEFCB-D716-4692-9E05-0CFB42F97558}" type="doc">
      <dgm:prSet loTypeId="urn:microsoft.com/office/officeart/2005/8/layout/chevron1" loCatId="process" qsTypeId="urn:microsoft.com/office/officeart/2005/8/quickstyle/simple1" qsCatId="simple" csTypeId="urn:microsoft.com/office/officeart/2005/8/colors/accent1_2" csCatId="accent1" phldr="1"/>
      <dgm:spPr/>
    </dgm:pt>
    <dgm:pt modelId="{EA06B7FC-ED21-4906-BE65-8AC613866D69}">
      <dgm:prSet phldrT="[Text]" custT="1"/>
      <dgm:spPr/>
      <dgm:t>
        <a:bodyPr/>
        <a:lstStyle/>
        <a:p>
          <a:r>
            <a:rPr lang="en-US" sz="1600" dirty="0"/>
            <a:t>Get HTML response from Wikipedia</a:t>
          </a:r>
        </a:p>
      </dgm:t>
    </dgm:pt>
    <dgm:pt modelId="{6C4064D6-3A14-4BED-8E7F-94F9DEC5C9B5}" type="parTrans" cxnId="{590054EF-AD19-4A36-8D0B-0D28DF3A8775}">
      <dgm:prSet/>
      <dgm:spPr/>
      <dgm:t>
        <a:bodyPr/>
        <a:lstStyle/>
        <a:p>
          <a:endParaRPr lang="en-US"/>
        </a:p>
      </dgm:t>
    </dgm:pt>
    <dgm:pt modelId="{A81C17A6-C93D-4B18-A25C-7D0B8EE1B849}" type="sibTrans" cxnId="{590054EF-AD19-4A36-8D0B-0D28DF3A8775}">
      <dgm:prSet/>
      <dgm:spPr/>
      <dgm:t>
        <a:bodyPr/>
        <a:lstStyle/>
        <a:p>
          <a:endParaRPr lang="en-US"/>
        </a:p>
      </dgm:t>
    </dgm:pt>
    <dgm:pt modelId="{1C010082-78E3-4D66-8B7C-5AED43976F19}">
      <dgm:prSet phldrT="[Text]" custT="1"/>
      <dgm:spPr/>
      <dgm:t>
        <a:bodyPr/>
        <a:lstStyle/>
        <a:p>
          <a:r>
            <a:rPr lang="en-US" sz="1600" dirty="0"/>
            <a:t>Extract data with </a:t>
          </a:r>
          <a:r>
            <a:rPr lang="en-US" sz="1600" dirty="0" err="1"/>
            <a:t>beautifulSoup</a:t>
          </a:r>
          <a:endParaRPr lang="en-US" sz="1600" dirty="0"/>
        </a:p>
      </dgm:t>
    </dgm:pt>
    <dgm:pt modelId="{D04B22FD-7B9F-47C1-8D47-FD1D5C0251B7}" type="parTrans" cxnId="{42ECFD2A-3260-41A8-AFAF-C18C19607C68}">
      <dgm:prSet/>
      <dgm:spPr/>
      <dgm:t>
        <a:bodyPr/>
        <a:lstStyle/>
        <a:p>
          <a:endParaRPr lang="en-US"/>
        </a:p>
      </dgm:t>
    </dgm:pt>
    <dgm:pt modelId="{758AE631-64B2-483A-84FD-699BA109D3DB}" type="sibTrans" cxnId="{42ECFD2A-3260-41A8-AFAF-C18C19607C68}">
      <dgm:prSet/>
      <dgm:spPr/>
      <dgm:t>
        <a:bodyPr/>
        <a:lstStyle/>
        <a:p>
          <a:endParaRPr lang="en-US"/>
        </a:p>
      </dgm:t>
    </dgm:pt>
    <dgm:pt modelId="{0C8D8435-51E6-4847-9DC0-1173EF83F96D}">
      <dgm:prSet phldrT="[Text]" custT="1"/>
      <dgm:spPr/>
      <dgm:t>
        <a:bodyPr/>
        <a:lstStyle/>
        <a:p>
          <a:r>
            <a:rPr lang="en-US" sz="1600" dirty="0"/>
            <a:t>Export Data</a:t>
          </a:r>
        </a:p>
      </dgm:t>
    </dgm:pt>
    <dgm:pt modelId="{6F217D62-6A25-4756-BD2A-85161689A473}" type="parTrans" cxnId="{8EAA72D2-0FA9-458F-A654-CF0758741687}">
      <dgm:prSet/>
      <dgm:spPr/>
      <dgm:t>
        <a:bodyPr/>
        <a:lstStyle/>
        <a:p>
          <a:endParaRPr lang="en-US"/>
        </a:p>
      </dgm:t>
    </dgm:pt>
    <dgm:pt modelId="{AF7FF557-EC4C-43FD-A6F9-8450F8F5CBA3}" type="sibTrans" cxnId="{8EAA72D2-0FA9-458F-A654-CF0758741687}">
      <dgm:prSet/>
      <dgm:spPr/>
      <dgm:t>
        <a:bodyPr/>
        <a:lstStyle/>
        <a:p>
          <a:endParaRPr lang="en-US"/>
        </a:p>
      </dgm:t>
    </dgm:pt>
    <dgm:pt modelId="{2B087882-CF53-4294-93F6-0B7DE0FE4AE4}">
      <dgm:prSet phldrT="[Text]" custT="1"/>
      <dgm:spPr/>
      <dgm:t>
        <a:bodyPr/>
        <a:lstStyle/>
        <a:p>
          <a:r>
            <a:rPr lang="en-US" sz="1600" dirty="0"/>
            <a:t>Make </a:t>
          </a:r>
          <a:r>
            <a:rPr lang="en-US" sz="1600" dirty="0" err="1"/>
            <a:t>Dataframe</a:t>
          </a:r>
          <a:endParaRPr lang="en-US" sz="1600" dirty="0"/>
        </a:p>
      </dgm:t>
    </dgm:pt>
    <dgm:pt modelId="{BD1553CA-AB6D-41C8-AEF0-CC37BDFADBE2}" type="parTrans" cxnId="{46283184-9659-42E2-8A3E-7A5EE2957B69}">
      <dgm:prSet/>
      <dgm:spPr/>
      <dgm:t>
        <a:bodyPr/>
        <a:lstStyle/>
        <a:p>
          <a:endParaRPr lang="en-US"/>
        </a:p>
      </dgm:t>
    </dgm:pt>
    <dgm:pt modelId="{E4AFBE4B-7E5D-4680-961F-E09336B803AB}" type="sibTrans" cxnId="{46283184-9659-42E2-8A3E-7A5EE2957B69}">
      <dgm:prSet/>
      <dgm:spPr/>
      <dgm:t>
        <a:bodyPr/>
        <a:lstStyle/>
        <a:p>
          <a:endParaRPr lang="en-US"/>
        </a:p>
      </dgm:t>
    </dgm:pt>
    <dgm:pt modelId="{D0E4F05C-E63F-456E-AFC1-965D905095D7}" type="pres">
      <dgm:prSet presAssocID="{0E3EEFCB-D716-4692-9E05-0CFB42F97558}" presName="Name0" presStyleCnt="0">
        <dgm:presLayoutVars>
          <dgm:dir/>
          <dgm:animLvl val="lvl"/>
          <dgm:resizeHandles val="exact"/>
        </dgm:presLayoutVars>
      </dgm:prSet>
      <dgm:spPr/>
    </dgm:pt>
    <dgm:pt modelId="{0A36D0B6-22FE-4A64-8855-3A15CE8203BB}" type="pres">
      <dgm:prSet presAssocID="{EA06B7FC-ED21-4906-BE65-8AC613866D69}" presName="parTxOnly" presStyleLbl="node1" presStyleIdx="0" presStyleCnt="4">
        <dgm:presLayoutVars>
          <dgm:chMax val="0"/>
          <dgm:chPref val="0"/>
          <dgm:bulletEnabled val="1"/>
        </dgm:presLayoutVars>
      </dgm:prSet>
      <dgm:spPr/>
    </dgm:pt>
    <dgm:pt modelId="{D063AF1C-5994-4612-8C7E-9DD35D5C69F2}" type="pres">
      <dgm:prSet presAssocID="{A81C17A6-C93D-4B18-A25C-7D0B8EE1B849}" presName="parTxOnlySpace" presStyleCnt="0"/>
      <dgm:spPr/>
    </dgm:pt>
    <dgm:pt modelId="{B4ABEE81-77F5-47A4-84EB-311E17462C9C}" type="pres">
      <dgm:prSet presAssocID="{1C010082-78E3-4D66-8B7C-5AED43976F19}" presName="parTxOnly" presStyleLbl="node1" presStyleIdx="1" presStyleCnt="4">
        <dgm:presLayoutVars>
          <dgm:chMax val="0"/>
          <dgm:chPref val="0"/>
          <dgm:bulletEnabled val="1"/>
        </dgm:presLayoutVars>
      </dgm:prSet>
      <dgm:spPr/>
    </dgm:pt>
    <dgm:pt modelId="{218A11F0-CB7B-4200-8608-7F5C0CFD6DD9}" type="pres">
      <dgm:prSet presAssocID="{758AE631-64B2-483A-84FD-699BA109D3DB}" presName="parTxOnlySpace" presStyleCnt="0"/>
      <dgm:spPr/>
    </dgm:pt>
    <dgm:pt modelId="{B22AD7CF-8BDC-4B58-AF23-9E4C78F4ED66}" type="pres">
      <dgm:prSet presAssocID="{2B087882-CF53-4294-93F6-0B7DE0FE4AE4}" presName="parTxOnly" presStyleLbl="node1" presStyleIdx="2" presStyleCnt="4">
        <dgm:presLayoutVars>
          <dgm:chMax val="0"/>
          <dgm:chPref val="0"/>
          <dgm:bulletEnabled val="1"/>
        </dgm:presLayoutVars>
      </dgm:prSet>
      <dgm:spPr/>
    </dgm:pt>
    <dgm:pt modelId="{2B70C52B-04B9-4191-93E4-1DC4E3FCEE3C}" type="pres">
      <dgm:prSet presAssocID="{E4AFBE4B-7E5D-4680-961F-E09336B803AB}" presName="parTxOnlySpace" presStyleCnt="0"/>
      <dgm:spPr/>
    </dgm:pt>
    <dgm:pt modelId="{0C2677D4-05BF-46F1-9814-8396A2C254EF}" type="pres">
      <dgm:prSet presAssocID="{0C8D8435-51E6-4847-9DC0-1173EF83F96D}" presName="parTxOnly" presStyleLbl="node1" presStyleIdx="3" presStyleCnt="4">
        <dgm:presLayoutVars>
          <dgm:chMax val="0"/>
          <dgm:chPref val="0"/>
          <dgm:bulletEnabled val="1"/>
        </dgm:presLayoutVars>
      </dgm:prSet>
      <dgm:spPr/>
    </dgm:pt>
  </dgm:ptLst>
  <dgm:cxnLst>
    <dgm:cxn modelId="{42ECFD2A-3260-41A8-AFAF-C18C19607C68}" srcId="{0E3EEFCB-D716-4692-9E05-0CFB42F97558}" destId="{1C010082-78E3-4D66-8B7C-5AED43976F19}" srcOrd="1" destOrd="0" parTransId="{D04B22FD-7B9F-47C1-8D47-FD1D5C0251B7}" sibTransId="{758AE631-64B2-483A-84FD-699BA109D3DB}"/>
    <dgm:cxn modelId="{46283184-9659-42E2-8A3E-7A5EE2957B69}" srcId="{0E3EEFCB-D716-4692-9E05-0CFB42F97558}" destId="{2B087882-CF53-4294-93F6-0B7DE0FE4AE4}" srcOrd="2" destOrd="0" parTransId="{BD1553CA-AB6D-41C8-AEF0-CC37BDFADBE2}" sibTransId="{E4AFBE4B-7E5D-4680-961F-E09336B803AB}"/>
    <dgm:cxn modelId="{4EC7358C-EEA8-42C3-8732-51BD6D5B832C}" type="presOf" srcId="{0C8D8435-51E6-4847-9DC0-1173EF83F96D}" destId="{0C2677D4-05BF-46F1-9814-8396A2C254EF}" srcOrd="0" destOrd="0" presId="urn:microsoft.com/office/officeart/2005/8/layout/chevron1"/>
    <dgm:cxn modelId="{10036B9A-941E-4F92-9574-F3FCEF1525FA}" type="presOf" srcId="{EA06B7FC-ED21-4906-BE65-8AC613866D69}" destId="{0A36D0B6-22FE-4A64-8855-3A15CE8203BB}" srcOrd="0" destOrd="0" presId="urn:microsoft.com/office/officeart/2005/8/layout/chevron1"/>
    <dgm:cxn modelId="{8EAA72D2-0FA9-458F-A654-CF0758741687}" srcId="{0E3EEFCB-D716-4692-9E05-0CFB42F97558}" destId="{0C8D8435-51E6-4847-9DC0-1173EF83F96D}" srcOrd="3" destOrd="0" parTransId="{6F217D62-6A25-4756-BD2A-85161689A473}" sibTransId="{AF7FF557-EC4C-43FD-A6F9-8450F8F5CBA3}"/>
    <dgm:cxn modelId="{1215DADA-DF9A-4A24-A03F-E00AB43247A1}" type="presOf" srcId="{0E3EEFCB-D716-4692-9E05-0CFB42F97558}" destId="{D0E4F05C-E63F-456E-AFC1-965D905095D7}" srcOrd="0" destOrd="0" presId="urn:microsoft.com/office/officeart/2005/8/layout/chevron1"/>
    <dgm:cxn modelId="{C1CE1FE2-8D29-478B-A65B-5B4370F81D8F}" type="presOf" srcId="{1C010082-78E3-4D66-8B7C-5AED43976F19}" destId="{B4ABEE81-77F5-47A4-84EB-311E17462C9C}" srcOrd="0" destOrd="0" presId="urn:microsoft.com/office/officeart/2005/8/layout/chevron1"/>
    <dgm:cxn modelId="{590054EF-AD19-4A36-8D0B-0D28DF3A8775}" srcId="{0E3EEFCB-D716-4692-9E05-0CFB42F97558}" destId="{EA06B7FC-ED21-4906-BE65-8AC613866D69}" srcOrd="0" destOrd="0" parTransId="{6C4064D6-3A14-4BED-8E7F-94F9DEC5C9B5}" sibTransId="{A81C17A6-C93D-4B18-A25C-7D0B8EE1B849}"/>
    <dgm:cxn modelId="{290FDAFB-5A44-4941-937C-C96E92861BF6}" type="presOf" srcId="{2B087882-CF53-4294-93F6-0B7DE0FE4AE4}" destId="{B22AD7CF-8BDC-4B58-AF23-9E4C78F4ED66}" srcOrd="0" destOrd="0" presId="urn:microsoft.com/office/officeart/2005/8/layout/chevron1"/>
    <dgm:cxn modelId="{26568E18-F455-4808-A586-48DA1C896EA5}" type="presParOf" srcId="{D0E4F05C-E63F-456E-AFC1-965D905095D7}" destId="{0A36D0B6-22FE-4A64-8855-3A15CE8203BB}" srcOrd="0" destOrd="0" presId="urn:microsoft.com/office/officeart/2005/8/layout/chevron1"/>
    <dgm:cxn modelId="{4B2FFE45-043C-4C0A-9523-123BDE465D0F}" type="presParOf" srcId="{D0E4F05C-E63F-456E-AFC1-965D905095D7}" destId="{D063AF1C-5994-4612-8C7E-9DD35D5C69F2}" srcOrd="1" destOrd="0" presId="urn:microsoft.com/office/officeart/2005/8/layout/chevron1"/>
    <dgm:cxn modelId="{13EF7406-78DB-47EA-8C7C-E491B400C9BE}" type="presParOf" srcId="{D0E4F05C-E63F-456E-AFC1-965D905095D7}" destId="{B4ABEE81-77F5-47A4-84EB-311E17462C9C}" srcOrd="2" destOrd="0" presId="urn:microsoft.com/office/officeart/2005/8/layout/chevron1"/>
    <dgm:cxn modelId="{798EEC7B-84DF-4766-B4DF-67B53B2A2D2E}" type="presParOf" srcId="{D0E4F05C-E63F-456E-AFC1-965D905095D7}" destId="{218A11F0-CB7B-4200-8608-7F5C0CFD6DD9}" srcOrd="3" destOrd="0" presId="urn:microsoft.com/office/officeart/2005/8/layout/chevron1"/>
    <dgm:cxn modelId="{4E5AAE01-C343-4850-99E6-365A294BC12A}" type="presParOf" srcId="{D0E4F05C-E63F-456E-AFC1-965D905095D7}" destId="{B22AD7CF-8BDC-4B58-AF23-9E4C78F4ED66}" srcOrd="4" destOrd="0" presId="urn:microsoft.com/office/officeart/2005/8/layout/chevron1"/>
    <dgm:cxn modelId="{DB2C541E-9D05-404D-8F90-5DF18EA5E50E}" type="presParOf" srcId="{D0E4F05C-E63F-456E-AFC1-965D905095D7}" destId="{2B70C52B-04B9-4191-93E4-1DC4E3FCEE3C}" srcOrd="5" destOrd="0" presId="urn:microsoft.com/office/officeart/2005/8/layout/chevron1"/>
    <dgm:cxn modelId="{6A16759D-3730-43C6-8028-A99B6CC627B3}" type="presParOf" srcId="{D0E4F05C-E63F-456E-AFC1-965D905095D7}" destId="{0C2677D4-05BF-46F1-9814-8396A2C254EF}"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6D0B6-22FE-4A64-8855-3A15CE8203BB}">
      <dsp:nvSpPr>
        <dsp:cNvPr id="0" name=""/>
        <dsp:cNvSpPr/>
      </dsp:nvSpPr>
      <dsp:spPr>
        <a:xfrm>
          <a:off x="4877" y="0"/>
          <a:ext cx="2839417" cy="4016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SpaceX Rest API Call</a:t>
          </a:r>
        </a:p>
      </dsp:txBody>
      <dsp:txXfrm>
        <a:off x="205696" y="0"/>
        <a:ext cx="2437779" cy="401638"/>
      </dsp:txXfrm>
    </dsp:sp>
    <dsp:sp modelId="{B4ABEE81-77F5-47A4-84EB-311E17462C9C}">
      <dsp:nvSpPr>
        <dsp:cNvPr id="0" name=""/>
        <dsp:cNvSpPr/>
      </dsp:nvSpPr>
      <dsp:spPr>
        <a:xfrm>
          <a:off x="2560353" y="0"/>
          <a:ext cx="2839417" cy="4016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API returns JSON file</a:t>
          </a:r>
        </a:p>
      </dsp:txBody>
      <dsp:txXfrm>
        <a:off x="2761172" y="0"/>
        <a:ext cx="2437779" cy="401638"/>
      </dsp:txXfrm>
    </dsp:sp>
    <dsp:sp modelId="{B22AD7CF-8BDC-4B58-AF23-9E4C78F4ED66}">
      <dsp:nvSpPr>
        <dsp:cNvPr id="0" name=""/>
        <dsp:cNvSpPr/>
      </dsp:nvSpPr>
      <dsp:spPr>
        <a:xfrm>
          <a:off x="5115829" y="0"/>
          <a:ext cx="2839417" cy="4016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Make </a:t>
          </a:r>
          <a:r>
            <a:rPr lang="en-US" sz="1600" kern="1200" dirty="0" err="1"/>
            <a:t>Dataframe</a:t>
          </a:r>
          <a:r>
            <a:rPr lang="en-US" sz="1600" kern="1200" dirty="0"/>
            <a:t> from JSON</a:t>
          </a:r>
        </a:p>
      </dsp:txBody>
      <dsp:txXfrm>
        <a:off x="5316648" y="0"/>
        <a:ext cx="2437779" cy="401638"/>
      </dsp:txXfrm>
    </dsp:sp>
    <dsp:sp modelId="{0C2677D4-05BF-46F1-9814-8396A2C254EF}">
      <dsp:nvSpPr>
        <dsp:cNvPr id="0" name=""/>
        <dsp:cNvSpPr/>
      </dsp:nvSpPr>
      <dsp:spPr>
        <a:xfrm>
          <a:off x="7671304" y="0"/>
          <a:ext cx="2839417" cy="40163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Clean Data and Export it</a:t>
          </a:r>
        </a:p>
      </dsp:txBody>
      <dsp:txXfrm>
        <a:off x="7872123" y="0"/>
        <a:ext cx="2437779" cy="4016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36D0B6-22FE-4A64-8855-3A15CE8203BB}">
      <dsp:nvSpPr>
        <dsp:cNvPr id="0" name=""/>
        <dsp:cNvSpPr/>
      </dsp:nvSpPr>
      <dsp:spPr>
        <a:xfrm>
          <a:off x="4948" y="0"/>
          <a:ext cx="2880568" cy="5347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Get HTML response from Wikipedia</a:t>
          </a:r>
        </a:p>
      </dsp:txBody>
      <dsp:txXfrm>
        <a:off x="272336" y="0"/>
        <a:ext cx="2345792" cy="534776"/>
      </dsp:txXfrm>
    </dsp:sp>
    <dsp:sp modelId="{B4ABEE81-77F5-47A4-84EB-311E17462C9C}">
      <dsp:nvSpPr>
        <dsp:cNvPr id="0" name=""/>
        <dsp:cNvSpPr/>
      </dsp:nvSpPr>
      <dsp:spPr>
        <a:xfrm>
          <a:off x="2597460" y="0"/>
          <a:ext cx="2880568" cy="5347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Extract data with </a:t>
          </a:r>
          <a:r>
            <a:rPr lang="en-US" sz="1600" kern="1200" dirty="0" err="1"/>
            <a:t>beautifulSoup</a:t>
          </a:r>
          <a:endParaRPr lang="en-US" sz="1600" kern="1200" dirty="0"/>
        </a:p>
      </dsp:txBody>
      <dsp:txXfrm>
        <a:off x="2864848" y="0"/>
        <a:ext cx="2345792" cy="534776"/>
      </dsp:txXfrm>
    </dsp:sp>
    <dsp:sp modelId="{B22AD7CF-8BDC-4B58-AF23-9E4C78F4ED66}">
      <dsp:nvSpPr>
        <dsp:cNvPr id="0" name=""/>
        <dsp:cNvSpPr/>
      </dsp:nvSpPr>
      <dsp:spPr>
        <a:xfrm>
          <a:off x="5189971" y="0"/>
          <a:ext cx="2880568" cy="5347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Make </a:t>
          </a:r>
          <a:r>
            <a:rPr lang="en-US" sz="1600" kern="1200" dirty="0" err="1"/>
            <a:t>Dataframe</a:t>
          </a:r>
          <a:endParaRPr lang="en-US" sz="1600" kern="1200" dirty="0"/>
        </a:p>
      </dsp:txBody>
      <dsp:txXfrm>
        <a:off x="5457359" y="0"/>
        <a:ext cx="2345792" cy="534776"/>
      </dsp:txXfrm>
    </dsp:sp>
    <dsp:sp modelId="{0C2677D4-05BF-46F1-9814-8396A2C254EF}">
      <dsp:nvSpPr>
        <dsp:cNvPr id="0" name=""/>
        <dsp:cNvSpPr/>
      </dsp:nvSpPr>
      <dsp:spPr>
        <a:xfrm>
          <a:off x="7782483" y="0"/>
          <a:ext cx="2880568" cy="5347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Export Data</a:t>
          </a:r>
        </a:p>
      </dsp:txBody>
      <dsp:txXfrm>
        <a:off x="8049871" y="0"/>
        <a:ext cx="2345792" cy="53477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Amoon Austin</a:t>
            </a:r>
          </a:p>
          <a:p>
            <a:r>
              <a:rPr lang="en-US" dirty="0">
                <a:solidFill>
                  <a:schemeClr val="bg2"/>
                </a:solidFill>
                <a:latin typeface="Abadi" panose="020B0604020104020204" pitchFamily="34" charset="0"/>
                <a:ea typeface="SF Pro" pitchFamily="2" charset="0"/>
                <a:cs typeface="SF Pro" pitchFamily="2" charset="0"/>
              </a:rPr>
              <a:t>December 17,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105" y="1418120"/>
            <a:ext cx="5375223" cy="4187549"/>
          </a:xfrm>
          <a:prstGeom prst="rect">
            <a:avLst/>
          </a:prstGeom>
        </p:spPr>
        <p:txBody>
          <a:bodyPr/>
          <a:lstStyle/>
          <a:p>
            <a:r>
              <a:rPr lang="en-US" sz="1600" dirty="0">
                <a:solidFill>
                  <a:schemeClr val="accent3">
                    <a:lumMod val="25000"/>
                  </a:schemeClr>
                </a:solidFill>
                <a:latin typeface="Abadi" panose="020B0604020104020204" pitchFamily="34" charset="0"/>
              </a:rPr>
              <a:t>Exploratory data analysis (EDA) was performed to determine the training labels.</a:t>
            </a:r>
          </a:p>
          <a:p>
            <a:r>
              <a:rPr lang="en-US" sz="1600" dirty="0">
                <a:solidFill>
                  <a:schemeClr val="accent3">
                    <a:lumMod val="25000"/>
                  </a:schemeClr>
                </a:solidFill>
                <a:latin typeface="Abadi" panose="020B0604020104020204" pitchFamily="34" charset="0"/>
              </a:rPr>
              <a:t>We analyzed the number of launches at each site and the frequency of each orbit.</a:t>
            </a:r>
          </a:p>
          <a:p>
            <a:r>
              <a:rPr lang="en-US" sz="1600" dirty="0">
                <a:solidFill>
                  <a:schemeClr val="accent3">
                    <a:lumMod val="25000"/>
                  </a:schemeClr>
                </a:solidFill>
                <a:latin typeface="Abadi" panose="020B0604020104020204" pitchFamily="34" charset="0"/>
              </a:rPr>
              <a:t>The landing outcome was derived from the outcome column, where "True Ocean," "True RTLS," and "True ASDS" indicated a successful mission, while "False Ocean," "False RTLS," and "False ASDS" signified failure.</a:t>
            </a:r>
          </a:p>
          <a:p>
            <a:r>
              <a:rPr lang="en-US" sz="1600" dirty="0">
                <a:solidFill>
                  <a:schemeClr val="accent3">
                    <a:lumMod val="25000"/>
                  </a:schemeClr>
                </a:solidFill>
                <a:latin typeface="Abadi" panose="020B0604020104020204" pitchFamily="34" charset="0"/>
              </a:rPr>
              <a:t>These string variables were transformed into categorical variables, with 1 representing success and 0 representing failure.</a:t>
            </a:r>
          </a:p>
          <a:p>
            <a:r>
              <a:rPr lang="en-US" sz="1600" dirty="0">
                <a:solidFill>
                  <a:schemeClr val="accent3">
                    <a:lumMod val="25000"/>
                  </a:schemeClr>
                </a:solidFill>
                <a:latin typeface="Abadi" panose="020B0604020104020204" pitchFamily="34" charset="0"/>
              </a:rPr>
              <a:t>The results were then exported to a CSV file.</a:t>
            </a:r>
            <a:endParaRPr lang="en-US" sz="1800" dirty="0"/>
          </a:p>
          <a:p>
            <a:endParaRPr lang="en-US" sz="1800" dirty="0"/>
          </a:p>
          <a:p>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F33CDAC-D15D-9A8A-346A-85E6148EB492}"/>
              </a:ext>
            </a:extLst>
          </p:cNvPr>
          <p:cNvPicPr>
            <a:picLocks noChangeAspect="1"/>
          </p:cNvPicPr>
          <p:nvPr/>
        </p:nvPicPr>
        <p:blipFill>
          <a:blip r:embed="rId3"/>
          <a:stretch>
            <a:fillRect/>
          </a:stretch>
        </p:blipFill>
        <p:spPr>
          <a:xfrm>
            <a:off x="6225674" y="1371805"/>
            <a:ext cx="5245550" cy="423386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1904"/>
            <a:ext cx="10232607" cy="115293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9DB93B16-9571-3D13-49FB-A8322E566B69}"/>
              </a:ext>
            </a:extLst>
          </p:cNvPr>
          <p:cNvSpPr txBox="1">
            <a:spLocks/>
          </p:cNvSpPr>
          <p:nvPr/>
        </p:nvSpPr>
        <p:spPr>
          <a:xfrm>
            <a:off x="968795" y="2524113"/>
            <a:ext cx="3951076" cy="42780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t>Bar Graph (Success rate vs Orbit)</a:t>
            </a:r>
          </a:p>
        </p:txBody>
      </p:sp>
      <p:sp>
        <p:nvSpPr>
          <p:cNvPr id="6" name="Content Placeholder 4">
            <a:extLst>
              <a:ext uri="{FF2B5EF4-FFF2-40B4-BE49-F238E27FC236}">
                <a16:creationId xmlns:a16="http://schemas.microsoft.com/office/drawing/2014/main" id="{62C28BBA-CFF5-900E-292F-11B4C0AFE596}"/>
              </a:ext>
            </a:extLst>
          </p:cNvPr>
          <p:cNvSpPr txBox="1">
            <a:spLocks/>
          </p:cNvSpPr>
          <p:nvPr/>
        </p:nvSpPr>
        <p:spPr>
          <a:xfrm>
            <a:off x="6965403" y="2492000"/>
            <a:ext cx="3951076" cy="42780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t>Line Graph (Success rate vs Year)</a:t>
            </a:r>
          </a:p>
        </p:txBody>
      </p:sp>
      <p:pic>
        <p:nvPicPr>
          <p:cNvPr id="8" name="Picture 7">
            <a:extLst>
              <a:ext uri="{FF2B5EF4-FFF2-40B4-BE49-F238E27FC236}">
                <a16:creationId xmlns:a16="http://schemas.microsoft.com/office/drawing/2014/main" id="{F0030657-E5B3-2C27-6883-40BB30CA4F42}"/>
              </a:ext>
            </a:extLst>
          </p:cNvPr>
          <p:cNvPicPr>
            <a:picLocks noChangeAspect="1"/>
          </p:cNvPicPr>
          <p:nvPr/>
        </p:nvPicPr>
        <p:blipFill>
          <a:blip r:embed="rId3"/>
          <a:stretch>
            <a:fillRect/>
          </a:stretch>
        </p:blipFill>
        <p:spPr>
          <a:xfrm>
            <a:off x="511489" y="3001192"/>
            <a:ext cx="5266927" cy="2909278"/>
          </a:xfrm>
          <a:prstGeom prst="rect">
            <a:avLst/>
          </a:prstGeom>
        </p:spPr>
      </p:pic>
      <p:pic>
        <p:nvPicPr>
          <p:cNvPr id="10" name="Picture 9">
            <a:extLst>
              <a:ext uri="{FF2B5EF4-FFF2-40B4-BE49-F238E27FC236}">
                <a16:creationId xmlns:a16="http://schemas.microsoft.com/office/drawing/2014/main" id="{1D3A3786-3C72-5BB0-7F93-0A44E89E37CC}"/>
              </a:ext>
            </a:extLst>
          </p:cNvPr>
          <p:cNvPicPr>
            <a:picLocks noChangeAspect="1"/>
          </p:cNvPicPr>
          <p:nvPr/>
        </p:nvPicPr>
        <p:blipFill>
          <a:blip r:embed="rId4"/>
          <a:stretch>
            <a:fillRect/>
          </a:stretch>
        </p:blipFill>
        <p:spPr>
          <a:xfrm>
            <a:off x="6264237" y="2951922"/>
            <a:ext cx="5193735" cy="295854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083520" cy="521861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directly within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and performed exploratory data analysis (EDA) using SQL queries to gain insights. Our SQL queries aimed to:</a:t>
            </a:r>
          </a:p>
          <a:p>
            <a:pPr lvl="1">
              <a:lnSpc>
                <a:spcPct val="100000"/>
              </a:lnSpc>
              <a:spcBef>
                <a:spcPts val="0"/>
              </a:spcBef>
            </a:pPr>
            <a:r>
              <a:rPr lang="en-US" sz="1800" dirty="0">
                <a:solidFill>
                  <a:schemeClr val="accent3">
                    <a:lumMod val="25000"/>
                  </a:schemeClr>
                </a:solidFill>
                <a:latin typeface="Abadi"/>
              </a:rPr>
              <a:t>Display the unique launch sites in the space mission.</a:t>
            </a:r>
          </a:p>
          <a:p>
            <a:pPr lvl="1">
              <a:lnSpc>
                <a:spcPct val="100000"/>
              </a:lnSpc>
              <a:spcBef>
                <a:spcPts val="0"/>
              </a:spcBef>
            </a:pPr>
            <a:r>
              <a:rPr lang="en-US" sz="1800" dirty="0">
                <a:solidFill>
                  <a:schemeClr val="accent3">
                    <a:lumMod val="25000"/>
                  </a:schemeClr>
                </a:solidFill>
                <a:latin typeface="Abadi"/>
              </a:rPr>
              <a:t>Display five records where launch sites begin with 'CCA’.</a:t>
            </a:r>
          </a:p>
          <a:p>
            <a:pPr lvl="1">
              <a:lnSpc>
                <a:spcPct val="100000"/>
              </a:lnSpc>
              <a:spcBef>
                <a:spcPts val="0"/>
              </a:spcBef>
            </a:pPr>
            <a:r>
              <a:rPr lang="en-US" sz="1800" dirty="0">
                <a:solidFill>
                  <a:schemeClr val="accent3">
                    <a:lumMod val="25000"/>
                  </a:schemeClr>
                </a:solidFill>
                <a:latin typeface="Abadi"/>
              </a:rPr>
              <a:t>Display the total payload mass carried by boosters launched by NASA (CRS).</a:t>
            </a:r>
          </a:p>
          <a:p>
            <a:pPr lvl="1">
              <a:lnSpc>
                <a:spcPct val="100000"/>
              </a:lnSpc>
              <a:spcBef>
                <a:spcPts val="0"/>
              </a:spcBef>
            </a:pPr>
            <a:r>
              <a:rPr lang="en-US" sz="1800" dirty="0">
                <a:solidFill>
                  <a:schemeClr val="accent3">
                    <a:lumMod val="25000"/>
                  </a:schemeClr>
                </a:solidFill>
                <a:latin typeface="Abadi"/>
              </a:rPr>
              <a:t>Display the average payload mass carried by booster version F9 v1.1.</a:t>
            </a:r>
          </a:p>
          <a:p>
            <a:pPr lvl="1">
              <a:lnSpc>
                <a:spcPct val="100000"/>
              </a:lnSpc>
              <a:spcBef>
                <a:spcPts val="0"/>
              </a:spcBef>
            </a:pPr>
            <a:r>
              <a:rPr lang="en-US" sz="1800" dirty="0">
                <a:solidFill>
                  <a:schemeClr val="accent3">
                    <a:lumMod val="25000"/>
                  </a:schemeClr>
                </a:solidFill>
                <a:latin typeface="Abadi"/>
              </a:rPr>
              <a:t>List the date of the first successful landing outcome on a ground pad.</a:t>
            </a:r>
          </a:p>
          <a:p>
            <a:pPr lvl="1">
              <a:lnSpc>
                <a:spcPct val="100000"/>
              </a:lnSpc>
              <a:spcBef>
                <a:spcPts val="0"/>
              </a:spcBef>
            </a:pPr>
            <a:r>
              <a:rPr lang="en-US" sz="1800" dirty="0">
                <a:solidFill>
                  <a:schemeClr val="accent3">
                    <a:lumMod val="25000"/>
                  </a:schemeClr>
                </a:solidFill>
                <a:latin typeface="Abadi"/>
              </a:rPr>
              <a:t>List the boosters that succeeded in drone ship landings with payload masses between 4000 and 6000.</a:t>
            </a:r>
          </a:p>
          <a:p>
            <a:pPr lvl="1">
              <a:lnSpc>
                <a:spcPct val="100000"/>
              </a:lnSpc>
              <a:spcBef>
                <a:spcPts val="0"/>
              </a:spcBef>
            </a:pPr>
            <a:r>
              <a:rPr lang="en-US" sz="1800" dirty="0">
                <a:solidFill>
                  <a:schemeClr val="accent3">
                    <a:lumMod val="25000"/>
                  </a:schemeClr>
                </a:solidFill>
                <a:latin typeface="Abadi"/>
              </a:rPr>
              <a:t>List the total number of successful and failed mission outcomes.</a:t>
            </a:r>
          </a:p>
          <a:p>
            <a:pPr lvl="1">
              <a:lnSpc>
                <a:spcPct val="100000"/>
              </a:lnSpc>
              <a:spcBef>
                <a:spcPts val="0"/>
              </a:spcBef>
            </a:pPr>
            <a:r>
              <a:rPr lang="en-US" sz="1800" dirty="0">
                <a:solidFill>
                  <a:schemeClr val="accent3">
                    <a:lumMod val="25000"/>
                  </a:schemeClr>
                </a:solidFill>
                <a:latin typeface="Abadi"/>
              </a:rPr>
              <a:t>List the booster versions that carried the maximum payload mass.</a:t>
            </a:r>
          </a:p>
          <a:p>
            <a:pPr lvl="1">
              <a:lnSpc>
                <a:spcPct val="100000"/>
              </a:lnSpc>
              <a:spcBef>
                <a:spcPts val="0"/>
              </a:spcBef>
            </a:pPr>
            <a:r>
              <a:rPr lang="en-US" sz="1800" dirty="0">
                <a:solidFill>
                  <a:schemeClr val="accent3">
                    <a:lumMod val="25000"/>
                  </a:schemeClr>
                </a:solidFill>
                <a:latin typeface="Abadi"/>
              </a:rPr>
              <a:t>Display records of failure landing outcomes on drone ships in 2015, including month names, booster versions, and launch sites.</a:t>
            </a:r>
          </a:p>
          <a:p>
            <a:pPr lvl="1">
              <a:lnSpc>
                <a:spcPct val="100000"/>
              </a:lnSpc>
              <a:spcBef>
                <a:spcPts val="0"/>
              </a:spcBef>
            </a:pPr>
            <a:r>
              <a:rPr lang="en-US" sz="1800" dirty="0">
                <a:solidFill>
                  <a:schemeClr val="accent3">
                    <a:lumMod val="25000"/>
                  </a:schemeClr>
                </a:solidFill>
                <a:latin typeface="Abadi"/>
              </a:rPr>
              <a:t>Rank the count of successful landing outcomes between April 6, 2010, and March 20, 2017, in descending order.</a:t>
            </a:r>
            <a:endParaRPr lang="en-US" sz="1800" dirty="0"/>
          </a:p>
          <a:p>
            <a:pPr>
              <a:lnSpc>
                <a:spcPct val="100000"/>
              </a:lnSpc>
              <a:spcBef>
                <a:spcPts val="0"/>
              </a:spcBef>
            </a:pPr>
            <a:endParaRPr lang="en-US" sz="14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7"/>
            <a:ext cx="10515600" cy="50462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Folium to create an interactive map centered on NASA Johnson Space Center in Houston, Texas. The map included various markers and map objects to visualize the launch sites and their success or failure rates. Specifically:</a:t>
            </a:r>
          </a:p>
          <a:p>
            <a:pPr lvl="1">
              <a:lnSpc>
                <a:spcPct val="100000"/>
              </a:lnSpc>
              <a:spcBef>
                <a:spcPts val="1400"/>
              </a:spcBef>
            </a:pPr>
            <a:r>
              <a:rPr lang="en-US" sz="1800" dirty="0">
                <a:solidFill>
                  <a:schemeClr val="accent3">
                    <a:lumMod val="25000"/>
                  </a:schemeClr>
                </a:solidFill>
                <a:latin typeface="Abadi" panose="020B0604020104020204" pitchFamily="34" charset="0"/>
              </a:rPr>
              <a:t>Red circles were placed at NASA Johnson Space Center and at each launch site's coordinates, labeled with their respective names.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were color-coded to indicate landing outcomes: green for successful landings (class 1) and red for unsuccessful landings (class 0).We used marker clusters to group points and display different information for the same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We calculated the distances from launch sites to nearby railways, highways, coastlines, and cities, plotting lines to represent these distances.</a:t>
            </a:r>
          </a:p>
          <a:p>
            <a:pPr lvl="1">
              <a:lnSpc>
                <a:spcPct val="100000"/>
              </a:lnSpc>
              <a:spcBef>
                <a:spcPts val="1400"/>
              </a:spcBef>
            </a:pPr>
            <a:r>
              <a:rPr lang="en-US" sz="1800" dirty="0">
                <a:solidFill>
                  <a:schemeClr val="accent3">
                    <a:lumMod val="25000"/>
                  </a:schemeClr>
                </a:solidFill>
                <a:latin typeface="Abadi" panose="020B0604020104020204" pitchFamily="34" charset="0"/>
              </a:rPr>
              <a:t>This mapping approach helped us identify which launch sites had relatively high success rates and understand their proximity to key locations, enhancing our analysis of the data.</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1662"/>
            <a:ext cx="10687962" cy="5287616"/>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We built an interactive dashboard using </a:t>
            </a:r>
            <a:r>
              <a:rPr lang="en-US" sz="2400" dirty="0" err="1">
                <a:solidFill>
                  <a:schemeClr val="accent3">
                    <a:lumMod val="25000"/>
                  </a:schemeClr>
                </a:solidFill>
                <a:latin typeface="Abadi" panose="020B0604020104020204" pitchFamily="34" charset="0"/>
              </a:rPr>
              <a:t>Plotly</a:t>
            </a:r>
            <a:r>
              <a:rPr lang="en-US" sz="2400" dirty="0">
                <a:solidFill>
                  <a:schemeClr val="accent3">
                    <a:lumMod val="25000"/>
                  </a:schemeClr>
                </a:solidFill>
                <a:latin typeface="Abadi" panose="020B0604020104020204" pitchFamily="34" charset="0"/>
              </a:rPr>
              <a:t> Dash, which includes several key components for data visualization and user interaction:</a:t>
            </a:r>
          </a:p>
          <a:p>
            <a:pPr lvl="1">
              <a:lnSpc>
                <a:spcPct val="100000"/>
              </a:lnSpc>
              <a:spcBef>
                <a:spcPts val="1400"/>
              </a:spcBef>
            </a:pPr>
            <a:r>
              <a:rPr lang="en-US" sz="2000" dirty="0">
                <a:solidFill>
                  <a:schemeClr val="accent3">
                    <a:lumMod val="25000"/>
                  </a:schemeClr>
                </a:solidFill>
                <a:latin typeface="Abadi" panose="020B0604020104020204" pitchFamily="34" charset="0"/>
              </a:rPr>
              <a:t>A dropdown menu allows users to select a specific launch site or view data for all launch sites.</a:t>
            </a:r>
          </a:p>
          <a:p>
            <a:pPr lvl="1">
              <a:lnSpc>
                <a:spcPct val="100000"/>
              </a:lnSpc>
              <a:spcBef>
                <a:spcPts val="1400"/>
              </a:spcBef>
            </a:pPr>
            <a:r>
              <a:rPr lang="en-US" sz="2000" dirty="0">
                <a:solidFill>
                  <a:schemeClr val="accent3">
                    <a:lumMod val="25000"/>
                  </a:schemeClr>
                </a:solidFill>
                <a:latin typeface="Abadi" panose="020B0604020104020204" pitchFamily="34" charset="0"/>
              </a:rPr>
              <a:t>A pie chart displays the total number of successful and failed launches for the selected site.</a:t>
            </a:r>
          </a:p>
          <a:p>
            <a:pPr lvl="1">
              <a:lnSpc>
                <a:spcPct val="100000"/>
              </a:lnSpc>
              <a:spcBef>
                <a:spcPts val="1400"/>
              </a:spcBef>
            </a:pPr>
            <a:r>
              <a:rPr lang="en-US" sz="2000" dirty="0">
                <a:solidFill>
                  <a:schemeClr val="accent3">
                    <a:lumMod val="25000"/>
                  </a:schemeClr>
                </a:solidFill>
                <a:latin typeface="Abadi" panose="020B0604020104020204" pitchFamily="34" charset="0"/>
              </a:rPr>
              <a:t>A range slider enables users to select a payload mass range.</a:t>
            </a:r>
          </a:p>
          <a:p>
            <a:pPr lvl="1">
              <a:lnSpc>
                <a:spcPct val="100000"/>
              </a:lnSpc>
              <a:spcBef>
                <a:spcPts val="1400"/>
              </a:spcBef>
            </a:pPr>
            <a:r>
              <a:rPr lang="en-US" sz="2000" dirty="0">
                <a:solidFill>
                  <a:schemeClr val="accent3">
                    <a:lumMod val="25000"/>
                  </a:schemeClr>
                </a:solidFill>
                <a:latin typeface="Abadi" panose="020B0604020104020204" pitchFamily="34" charset="0"/>
              </a:rPr>
              <a:t>A scatter plot shows the relationship between the landing outcome (success or failure) and the payload mass (Kg) for different booster versions.</a:t>
            </a:r>
          </a:p>
          <a:p>
            <a:pPr lvl="1">
              <a:lnSpc>
                <a:spcPct val="100000"/>
              </a:lnSpc>
              <a:spcBef>
                <a:spcPts val="1400"/>
              </a:spcBef>
            </a:pPr>
            <a:r>
              <a:rPr lang="en-US" sz="2000" dirty="0">
                <a:solidFill>
                  <a:schemeClr val="accent3">
                    <a:lumMod val="25000"/>
                  </a:schemeClr>
                </a:solidFill>
                <a:latin typeface="Abadi" panose="020B0604020104020204" pitchFamily="34" charset="0"/>
              </a:rPr>
              <a:t>The interactive elements help users explore and analyze the data more effectively.</a:t>
            </a:r>
          </a:p>
          <a:p>
            <a:pPr marL="457200" lvl="1" indent="0">
              <a:lnSpc>
                <a:spcPct val="100000"/>
              </a:lnSpc>
              <a:spcBef>
                <a:spcPts val="1400"/>
              </a:spcBef>
              <a:buNone/>
            </a:pPr>
            <a:endParaRPr lang="en-US" sz="2000" i="1"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2000" i="1" dirty="0">
                <a:solidFill>
                  <a:schemeClr val="accent3">
                    <a:lumMod val="25000"/>
                  </a:schemeClr>
                </a:solidFill>
                <a:latin typeface="Abadi" panose="020B0604020104020204" pitchFamily="34" charset="0"/>
              </a:rPr>
              <a:t>Link already shared for review.</a:t>
            </a:r>
            <a:endParaRPr lang="en-US" sz="2000" i="1"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2026"/>
            <a:ext cx="10262425" cy="5357191"/>
          </a:xfrm>
          <a:prstGeom prst="rect">
            <a:avLst/>
          </a:prstGeom>
        </p:spPr>
        <p:txBody>
          <a:bodyPr>
            <a:noAutofit/>
          </a:bodyPr>
          <a:lstStyle/>
          <a:p>
            <a:pPr>
              <a:lnSpc>
                <a:spcPct val="100000"/>
              </a:lnSpc>
              <a:spcBef>
                <a:spcPts val="0"/>
              </a:spcBef>
            </a:pPr>
            <a:r>
              <a:rPr lang="en-US" sz="2400" dirty="0">
                <a:solidFill>
                  <a:schemeClr val="accent3">
                    <a:lumMod val="25000"/>
                  </a:schemeClr>
                </a:solidFill>
                <a:latin typeface="Abadi" panose="020B0604020104020204" pitchFamily="34" charset="0"/>
              </a:rPr>
              <a:t>Data Preparation:</a:t>
            </a:r>
          </a:p>
          <a:p>
            <a:pPr lvl="1">
              <a:lnSpc>
                <a:spcPct val="100000"/>
              </a:lnSpc>
              <a:spcBef>
                <a:spcPts val="0"/>
              </a:spcBef>
            </a:pPr>
            <a:r>
              <a:rPr lang="en-US" sz="2000" dirty="0">
                <a:solidFill>
                  <a:schemeClr val="accent3">
                    <a:lumMod val="25000"/>
                  </a:schemeClr>
                </a:solidFill>
                <a:latin typeface="Abadi" panose="020B0604020104020204" pitchFamily="34" charset="0"/>
              </a:rPr>
              <a:t>Loaded the dataset using </a:t>
            </a:r>
            <a:r>
              <a:rPr lang="en-US" sz="2000" dirty="0" err="1">
                <a:solidFill>
                  <a:schemeClr val="accent3">
                    <a:lumMod val="25000"/>
                  </a:schemeClr>
                </a:solidFill>
                <a:latin typeface="Abadi" panose="020B0604020104020204" pitchFamily="34" charset="0"/>
              </a:rPr>
              <a:t>numpy</a:t>
            </a:r>
            <a:r>
              <a:rPr lang="en-US" sz="2000" dirty="0">
                <a:solidFill>
                  <a:schemeClr val="accent3">
                    <a:lumMod val="25000"/>
                  </a:schemeClr>
                </a:solidFill>
                <a:latin typeface="Abadi" panose="020B0604020104020204" pitchFamily="34" charset="0"/>
              </a:rPr>
              <a:t> and pandas.</a:t>
            </a:r>
          </a:p>
          <a:p>
            <a:pPr lvl="1">
              <a:lnSpc>
                <a:spcPct val="100000"/>
              </a:lnSpc>
              <a:spcBef>
                <a:spcPts val="0"/>
              </a:spcBef>
            </a:pPr>
            <a:r>
              <a:rPr lang="en-US" sz="2000" dirty="0">
                <a:solidFill>
                  <a:schemeClr val="accent3">
                    <a:lumMod val="25000"/>
                  </a:schemeClr>
                </a:solidFill>
                <a:latin typeface="Abadi" panose="020B0604020104020204" pitchFamily="34" charset="0"/>
              </a:rPr>
              <a:t>Normalized the data.</a:t>
            </a:r>
          </a:p>
          <a:p>
            <a:pPr lvl="1">
              <a:lnSpc>
                <a:spcPct val="100000"/>
              </a:lnSpc>
              <a:spcBef>
                <a:spcPts val="0"/>
              </a:spcBef>
            </a:pPr>
            <a:r>
              <a:rPr lang="en-US" sz="2000" dirty="0">
                <a:solidFill>
                  <a:schemeClr val="accent3">
                    <a:lumMod val="25000"/>
                  </a:schemeClr>
                </a:solidFill>
                <a:latin typeface="Abadi" panose="020B0604020104020204" pitchFamily="34" charset="0"/>
              </a:rPr>
              <a:t>Split the data into training and test sets.</a:t>
            </a:r>
          </a:p>
          <a:p>
            <a:pPr>
              <a:lnSpc>
                <a:spcPct val="100000"/>
              </a:lnSpc>
              <a:spcBef>
                <a:spcPts val="0"/>
              </a:spcBef>
            </a:pPr>
            <a:r>
              <a:rPr lang="en-US" sz="2400" dirty="0">
                <a:solidFill>
                  <a:schemeClr val="accent3">
                    <a:lumMod val="25000"/>
                  </a:schemeClr>
                </a:solidFill>
                <a:latin typeface="Abadi" panose="020B0604020104020204" pitchFamily="34" charset="0"/>
              </a:rPr>
              <a:t>Model Preparation:</a:t>
            </a:r>
          </a:p>
          <a:p>
            <a:pPr lvl="1">
              <a:lnSpc>
                <a:spcPct val="100000"/>
              </a:lnSpc>
              <a:spcBef>
                <a:spcPts val="0"/>
              </a:spcBef>
            </a:pPr>
            <a:r>
              <a:rPr lang="en-US" sz="2000" dirty="0">
                <a:solidFill>
                  <a:schemeClr val="accent3">
                    <a:lumMod val="25000"/>
                  </a:schemeClr>
                </a:solidFill>
                <a:latin typeface="Abadi" panose="020B0604020104020204" pitchFamily="34" charset="0"/>
              </a:rPr>
              <a:t>Selected various machine learning algorithms.</a:t>
            </a:r>
          </a:p>
          <a:p>
            <a:pPr lvl="1">
              <a:lnSpc>
                <a:spcPct val="100000"/>
              </a:lnSpc>
              <a:spcBef>
                <a:spcPts val="0"/>
              </a:spcBef>
            </a:pPr>
            <a:r>
              <a:rPr lang="en-US" sz="2000" dirty="0">
                <a:solidFill>
                  <a:schemeClr val="accent3">
                    <a:lumMod val="25000"/>
                  </a:schemeClr>
                </a:solidFill>
                <a:latin typeface="Abadi" panose="020B0604020104020204" pitchFamily="34" charset="0"/>
              </a:rPr>
              <a:t>Set parameters for each algorithm using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a:t>
            </a:r>
          </a:p>
          <a:p>
            <a:pPr lvl="1">
              <a:lnSpc>
                <a:spcPct val="100000"/>
              </a:lnSpc>
              <a:spcBef>
                <a:spcPts val="0"/>
              </a:spcBef>
            </a:pPr>
            <a:r>
              <a:rPr lang="en-US" sz="2000" dirty="0">
                <a:solidFill>
                  <a:schemeClr val="accent3">
                    <a:lumMod val="25000"/>
                  </a:schemeClr>
                </a:solidFill>
                <a:latin typeface="Abadi" panose="020B0604020104020204" pitchFamily="34" charset="0"/>
              </a:rPr>
              <a:t>Trained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models with the training dataset.</a:t>
            </a:r>
          </a:p>
          <a:p>
            <a:pPr>
              <a:lnSpc>
                <a:spcPct val="100000"/>
              </a:lnSpc>
              <a:spcBef>
                <a:spcPts val="0"/>
              </a:spcBef>
            </a:pPr>
            <a:r>
              <a:rPr lang="en-US" sz="2400" dirty="0">
                <a:solidFill>
                  <a:schemeClr val="accent3">
                    <a:lumMod val="25000"/>
                  </a:schemeClr>
                </a:solidFill>
                <a:latin typeface="Abadi" panose="020B0604020104020204" pitchFamily="34" charset="0"/>
              </a:rPr>
              <a:t>Model Evaluation:</a:t>
            </a:r>
          </a:p>
          <a:p>
            <a:pPr lvl="1">
              <a:lnSpc>
                <a:spcPct val="100000"/>
              </a:lnSpc>
              <a:spcBef>
                <a:spcPts val="0"/>
              </a:spcBef>
            </a:pPr>
            <a:r>
              <a:rPr lang="en-US" sz="2000" dirty="0">
                <a:solidFill>
                  <a:schemeClr val="accent3">
                    <a:lumMod val="25000"/>
                  </a:schemeClr>
                </a:solidFill>
                <a:latin typeface="Abadi" panose="020B0604020104020204" pitchFamily="34" charset="0"/>
              </a:rPr>
              <a:t>Identified the best hyperparameters for each model.</a:t>
            </a:r>
          </a:p>
          <a:p>
            <a:pPr lvl="1">
              <a:lnSpc>
                <a:spcPct val="100000"/>
              </a:lnSpc>
              <a:spcBef>
                <a:spcPts val="0"/>
              </a:spcBef>
            </a:pPr>
            <a:r>
              <a:rPr lang="en-US" sz="2000" dirty="0">
                <a:solidFill>
                  <a:schemeClr val="accent3">
                    <a:lumMod val="25000"/>
                  </a:schemeClr>
                </a:solidFill>
                <a:latin typeface="Abadi" panose="020B0604020104020204" pitchFamily="34" charset="0"/>
              </a:rPr>
              <a:t>Computed the accuracy for each model using the test dataset.</a:t>
            </a:r>
          </a:p>
          <a:p>
            <a:pPr lvl="1">
              <a:lnSpc>
                <a:spcPct val="100000"/>
              </a:lnSpc>
              <a:spcBef>
                <a:spcPts val="0"/>
              </a:spcBef>
            </a:pPr>
            <a:r>
              <a:rPr lang="en-US" sz="2000" dirty="0">
                <a:solidFill>
                  <a:schemeClr val="accent3">
                    <a:lumMod val="25000"/>
                  </a:schemeClr>
                </a:solidFill>
                <a:latin typeface="Abadi" panose="020B0604020104020204" pitchFamily="34" charset="0"/>
              </a:rPr>
              <a:t>Plotted a confusion matrix to visualize model performance.</a:t>
            </a:r>
          </a:p>
          <a:p>
            <a:pPr>
              <a:lnSpc>
                <a:spcPct val="100000"/>
              </a:lnSpc>
              <a:spcBef>
                <a:spcPts val="0"/>
              </a:spcBef>
            </a:pPr>
            <a:r>
              <a:rPr lang="en-US" sz="2400" dirty="0">
                <a:solidFill>
                  <a:schemeClr val="accent3">
                    <a:lumMod val="25000"/>
                  </a:schemeClr>
                </a:solidFill>
                <a:latin typeface="Abadi" panose="020B0604020104020204" pitchFamily="34" charset="0"/>
              </a:rPr>
              <a:t>Model Comparison:</a:t>
            </a:r>
          </a:p>
          <a:p>
            <a:pPr lvl="1">
              <a:lnSpc>
                <a:spcPct val="100000"/>
              </a:lnSpc>
              <a:spcBef>
                <a:spcPts val="0"/>
              </a:spcBef>
            </a:pPr>
            <a:r>
              <a:rPr lang="en-US" sz="2000" dirty="0">
                <a:solidFill>
                  <a:schemeClr val="accent3">
                    <a:lumMod val="25000"/>
                  </a:schemeClr>
                </a:solidFill>
                <a:latin typeface="Abadi" panose="020B0604020104020204" pitchFamily="34" charset="0"/>
              </a:rPr>
              <a:t>Compared models based on their accuracy.</a:t>
            </a:r>
          </a:p>
          <a:p>
            <a:pPr lvl="1">
              <a:lnSpc>
                <a:spcPct val="100000"/>
              </a:lnSpc>
              <a:spcBef>
                <a:spcPts val="0"/>
              </a:spcBef>
            </a:pPr>
            <a:r>
              <a:rPr lang="en-US" sz="2000" dirty="0">
                <a:solidFill>
                  <a:schemeClr val="accent3">
                    <a:lumMod val="25000"/>
                  </a:schemeClr>
                </a:solidFill>
                <a:latin typeface="Abadi" panose="020B0604020104020204" pitchFamily="34" charset="0"/>
              </a:rPr>
              <a:t>Chose the model with the best accuracy.</a:t>
            </a: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99383"/>
            <a:ext cx="10714114" cy="1103243"/>
          </a:xfrm>
          <a:prstGeom prst="rect">
            <a:avLst/>
          </a:prstGeom>
        </p:spPr>
        <p:txBody>
          <a:bodyPr>
            <a:normAutofit/>
          </a:bodyPr>
          <a:lstStyle/>
          <a:p>
            <a:pPr marL="0" indent="0" algn="ctr">
              <a:lnSpc>
                <a:spcPct val="100000"/>
              </a:lnSpc>
              <a:spcBef>
                <a:spcPts val="1400"/>
              </a:spcBef>
              <a:buNone/>
            </a:pPr>
            <a:r>
              <a:rPr lang="en-US" b="1" i="1" dirty="0">
                <a:solidFill>
                  <a:schemeClr val="accent3">
                    <a:lumMod val="25000"/>
                  </a:schemeClr>
                </a:solidFill>
                <a:latin typeface="Abadi" panose="020B0604020104020204" pitchFamily="34" charset="0"/>
              </a:rPr>
              <a:t>From the plots, we observed that the success rate at a launch site increases with the number of flights conducted at that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1C71AE1-BE32-E3F7-44CB-617ECC3A1EE5}"/>
              </a:ext>
            </a:extLst>
          </p:cNvPr>
          <p:cNvPicPr>
            <a:picLocks noChangeAspect="1"/>
          </p:cNvPicPr>
          <p:nvPr/>
        </p:nvPicPr>
        <p:blipFill>
          <a:blip r:embed="rId3"/>
          <a:stretch>
            <a:fillRect/>
          </a:stretch>
        </p:blipFill>
        <p:spPr>
          <a:xfrm>
            <a:off x="303363" y="1580322"/>
            <a:ext cx="11647410" cy="330972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168829"/>
            <a:ext cx="10779259" cy="1150521"/>
          </a:xfrm>
          <a:prstGeom prst="rect">
            <a:avLst/>
          </a:prstGeom>
        </p:spPr>
        <p:txBody>
          <a:bodyPr>
            <a:normAutofit/>
          </a:bodyPr>
          <a:lstStyle/>
          <a:p>
            <a:pPr marL="0" indent="0" algn="ctr">
              <a:lnSpc>
                <a:spcPct val="100000"/>
              </a:lnSpc>
              <a:spcBef>
                <a:spcPts val="1400"/>
              </a:spcBef>
              <a:buNone/>
            </a:pPr>
            <a:r>
              <a:rPr lang="en-US" sz="2200" b="1" i="1" dirty="0">
                <a:solidFill>
                  <a:schemeClr val="accent3">
                    <a:lumMod val="25000"/>
                  </a:schemeClr>
                </a:solidFill>
                <a:latin typeface="Abadi" panose="020B0604020104020204" pitchFamily="34" charset="0"/>
              </a:rPr>
              <a:t>The success rate of a landing can depend on the payload mass. For example, at launch site CCAFS  SLC 40, a greater payload mass tends to correlate with a higher success rate. However, if the payload is too heavy, it can lead to a failed landing.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86BEB35A-C2CE-D7AC-857A-099445312A18}"/>
              </a:ext>
            </a:extLst>
          </p:cNvPr>
          <p:cNvPicPr>
            <a:picLocks noChangeAspect="1"/>
          </p:cNvPicPr>
          <p:nvPr/>
        </p:nvPicPr>
        <p:blipFill>
          <a:blip r:embed="rId3"/>
          <a:stretch>
            <a:fillRect/>
          </a:stretch>
        </p:blipFill>
        <p:spPr>
          <a:xfrm>
            <a:off x="293550" y="1669774"/>
            <a:ext cx="11604900" cy="322027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17647"/>
            <a:ext cx="10687961" cy="909564"/>
          </a:xfrm>
          <a:prstGeom prst="rect">
            <a:avLst/>
          </a:prstGeom>
        </p:spPr>
        <p:txBody>
          <a:bodyPr>
            <a:normAutofit/>
          </a:bodyPr>
          <a:lstStyle/>
          <a:p>
            <a:pPr marL="0" indent="0" algn="ctr">
              <a:lnSpc>
                <a:spcPct val="100000"/>
              </a:lnSpc>
              <a:spcBef>
                <a:spcPts val="1400"/>
              </a:spcBef>
              <a:buNone/>
            </a:pPr>
            <a:r>
              <a:rPr lang="en-US" sz="2200" b="1" i="1" dirty="0">
                <a:solidFill>
                  <a:schemeClr val="accent3">
                    <a:lumMod val="25000"/>
                  </a:schemeClr>
                </a:solidFill>
                <a:latin typeface="Abadi" panose="020B0604020104020204" pitchFamily="34" charset="0"/>
              </a:rPr>
              <a:t>From the plot, we can observe that the orbit types ES L1, GEO, HEO, and SSO have the highest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0BEF0AD-0A30-1CC2-B790-895A3B1C0398}"/>
              </a:ext>
            </a:extLst>
          </p:cNvPr>
          <p:cNvPicPr>
            <a:picLocks noChangeAspect="1"/>
          </p:cNvPicPr>
          <p:nvPr/>
        </p:nvPicPr>
        <p:blipFill>
          <a:blip r:embed="rId3"/>
          <a:stretch>
            <a:fillRect/>
          </a:stretch>
        </p:blipFill>
        <p:spPr>
          <a:xfrm>
            <a:off x="2007500" y="1431406"/>
            <a:ext cx="8212981" cy="395703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9687" y="4750904"/>
            <a:ext cx="10938285" cy="1533024"/>
          </a:xfrm>
          <a:prstGeom prst="rect">
            <a:avLst/>
          </a:prstGeom>
        </p:spPr>
        <p:txBody>
          <a:bodyPr>
            <a:normAutofit fontScale="92500" lnSpcReduction="10000"/>
          </a:bodyPr>
          <a:lstStyle/>
          <a:p>
            <a:pPr marL="0" indent="0" algn="ctr">
              <a:lnSpc>
                <a:spcPct val="100000"/>
              </a:lnSpc>
              <a:spcBef>
                <a:spcPts val="1400"/>
              </a:spcBef>
              <a:buNone/>
            </a:pPr>
            <a:r>
              <a:rPr lang="en-US" sz="2200" b="1" dirty="0">
                <a:solidFill>
                  <a:schemeClr val="accent3">
                    <a:lumMod val="25000"/>
                  </a:schemeClr>
                </a:solidFill>
                <a:latin typeface="Abadi" panose="020B0604020104020204" pitchFamily="34" charset="0"/>
              </a:rPr>
              <a:t>The plot shows the relationship between Flight Number and Orbit Type. We observe that for the LEO orbit, the success rate increases with the number of flights. However, for orbits like GTO, there is no clear relationship between the success rate and the number of flights. It can be inferred that the high success rates of orbits like SSO and HEO may be influenced by the knowledge gained from previous launches in other orbit types.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F42E456-9046-39AD-C7AA-B9230CBC00CE}"/>
              </a:ext>
            </a:extLst>
          </p:cNvPr>
          <p:cNvPicPr>
            <a:picLocks noChangeAspect="1"/>
          </p:cNvPicPr>
          <p:nvPr/>
        </p:nvPicPr>
        <p:blipFill>
          <a:blip r:embed="rId3"/>
          <a:stretch>
            <a:fillRect/>
          </a:stretch>
        </p:blipFill>
        <p:spPr>
          <a:xfrm>
            <a:off x="296961" y="1364183"/>
            <a:ext cx="11598077" cy="314818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3830" y="5019261"/>
            <a:ext cx="10687961" cy="1407950"/>
          </a:xfrm>
          <a:prstGeom prst="rect">
            <a:avLst/>
          </a:prstGeom>
        </p:spPr>
        <p:txBody>
          <a:bodyPr>
            <a:normAutofit lnSpcReduction="10000"/>
          </a:bodyPr>
          <a:lstStyle/>
          <a:p>
            <a:pPr marL="0" indent="0" algn="ctr">
              <a:lnSpc>
                <a:spcPct val="100000"/>
              </a:lnSpc>
              <a:spcBef>
                <a:spcPts val="1400"/>
              </a:spcBef>
              <a:buNone/>
            </a:pPr>
            <a:r>
              <a:rPr lang="en-US" sz="2200" b="1" dirty="0">
                <a:solidFill>
                  <a:schemeClr val="accent3">
                    <a:lumMod val="25000"/>
                  </a:schemeClr>
                </a:solidFill>
                <a:latin typeface="Abadi" panose="020B0604020104020204" pitchFamily="34" charset="0"/>
              </a:rPr>
              <a:t>The payload weight significantly impacts the success rate of launches in certain orbits. Heavier payloads tend to improve the success rate for LEO, PO, and ISS orbits. Conversely, for GTO orbits, reducing the payload weight can enhance the likelihood of a successful launch.</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7C0327E-A562-749A-913C-3D1550276BFA}"/>
              </a:ext>
            </a:extLst>
          </p:cNvPr>
          <p:cNvPicPr>
            <a:picLocks noChangeAspect="1"/>
          </p:cNvPicPr>
          <p:nvPr/>
        </p:nvPicPr>
        <p:blipFill>
          <a:blip r:embed="rId3"/>
          <a:stretch>
            <a:fillRect/>
          </a:stretch>
        </p:blipFill>
        <p:spPr>
          <a:xfrm>
            <a:off x="177204" y="1689653"/>
            <a:ext cx="11837592" cy="298934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451930"/>
            <a:ext cx="10687961" cy="1050928"/>
          </a:xfrm>
          <a:prstGeom prst="rect">
            <a:avLst/>
          </a:prstGeom>
        </p:spPr>
        <p:txBody>
          <a:bodyPr>
            <a:normAutofit/>
          </a:bodyPr>
          <a:lstStyle/>
          <a:p>
            <a:pPr marL="0" indent="0" algn="ctr">
              <a:lnSpc>
                <a:spcPct val="100000"/>
              </a:lnSpc>
              <a:spcBef>
                <a:spcPts val="1400"/>
              </a:spcBef>
              <a:buNone/>
            </a:pPr>
            <a:r>
              <a:rPr lang="en-US" sz="2200" b="1" dirty="0">
                <a:solidFill>
                  <a:schemeClr val="accent3">
                    <a:lumMod val="25000"/>
                  </a:schemeClr>
                </a:solidFill>
                <a:latin typeface="Abadi" panose="020B0604020104020204" pitchFamily="34" charset="0"/>
              </a:rPr>
              <a:t>Since 2013, we have observed a continuous increase in the success rate of SpaceX rocket launches, reaching its peak by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55E7C96-3336-1777-7A85-017273B4EB1A}"/>
              </a:ext>
            </a:extLst>
          </p:cNvPr>
          <p:cNvPicPr>
            <a:picLocks noChangeAspect="1"/>
          </p:cNvPicPr>
          <p:nvPr/>
        </p:nvPicPr>
        <p:blipFill>
          <a:blip r:embed="rId3"/>
          <a:stretch>
            <a:fillRect/>
          </a:stretch>
        </p:blipFill>
        <p:spPr>
          <a:xfrm>
            <a:off x="2608750" y="1406070"/>
            <a:ext cx="6922876" cy="398518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2812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keyword </a:t>
            </a:r>
            <a:r>
              <a:rPr lang="en-US" sz="2200" b="1" dirty="0">
                <a:solidFill>
                  <a:schemeClr val="accent3">
                    <a:lumMod val="25000"/>
                  </a:schemeClr>
                </a:solidFill>
                <a:latin typeface="Abadi" panose="020B0604020104020204" pitchFamily="34" charset="0"/>
              </a:rPr>
              <a:t>DISTINCT </a:t>
            </a:r>
            <a:r>
              <a:rPr lang="en-US" sz="2200" dirty="0">
                <a:solidFill>
                  <a:schemeClr val="accent3">
                    <a:lumMod val="25000"/>
                  </a:schemeClr>
                </a:solidFill>
                <a:latin typeface="Abadi" panose="020B0604020104020204" pitchFamily="34" charset="0"/>
              </a:rPr>
              <a:t>in the query to filter out duplicate launch sites and display only unique ones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Picture 9">
            <a:extLst>
              <a:ext uri="{FF2B5EF4-FFF2-40B4-BE49-F238E27FC236}">
                <a16:creationId xmlns:a16="http://schemas.microsoft.com/office/drawing/2014/main" id="{6EE727A6-8215-6D51-F838-E60E58B82393}"/>
              </a:ext>
            </a:extLst>
          </p:cNvPr>
          <p:cNvPicPr>
            <a:picLocks noChangeAspect="1"/>
          </p:cNvPicPr>
          <p:nvPr/>
        </p:nvPicPr>
        <p:blipFill>
          <a:blip r:embed="rId3"/>
          <a:stretch>
            <a:fillRect/>
          </a:stretch>
        </p:blipFill>
        <p:spPr>
          <a:xfrm>
            <a:off x="1017864" y="2555435"/>
            <a:ext cx="6863865" cy="408840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0690"/>
            <a:ext cx="9745589" cy="12058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with a </a:t>
            </a:r>
            <a:r>
              <a:rPr lang="en-US" sz="2200" b="1" dirty="0">
                <a:solidFill>
                  <a:schemeClr val="accent3">
                    <a:lumMod val="25000"/>
                  </a:schemeClr>
                </a:solidFill>
                <a:latin typeface="Abadi" panose="020B0604020104020204" pitchFamily="34" charset="0"/>
              </a:rPr>
              <a:t>WHERE</a:t>
            </a:r>
            <a:r>
              <a:rPr lang="en-US" sz="2200" dirty="0">
                <a:solidFill>
                  <a:schemeClr val="accent3">
                    <a:lumMod val="25000"/>
                  </a:schemeClr>
                </a:solidFill>
                <a:latin typeface="Abadi" panose="020B0604020104020204" pitchFamily="34" charset="0"/>
              </a:rPr>
              <a:t> clause followed by a </a:t>
            </a:r>
            <a:r>
              <a:rPr lang="en-US" sz="2200" b="1" dirty="0">
                <a:solidFill>
                  <a:schemeClr val="accent3">
                    <a:lumMod val="25000"/>
                  </a:schemeClr>
                </a:solidFill>
                <a:latin typeface="Abadi" panose="020B0604020104020204" pitchFamily="34" charset="0"/>
              </a:rPr>
              <a:t>LIKE</a:t>
            </a:r>
            <a:r>
              <a:rPr lang="en-US" sz="2200" dirty="0">
                <a:solidFill>
                  <a:schemeClr val="accent3">
                    <a:lumMod val="25000"/>
                  </a:schemeClr>
                </a:solidFill>
                <a:latin typeface="Abadi" panose="020B0604020104020204" pitchFamily="34" charset="0"/>
              </a:rPr>
              <a:t> clause to filter launch sites containing the substring "CCA." The </a:t>
            </a:r>
            <a:r>
              <a:rPr lang="en-US" sz="2200" b="1" dirty="0">
                <a:solidFill>
                  <a:schemeClr val="accent3">
                    <a:lumMod val="25000"/>
                  </a:schemeClr>
                </a:solidFill>
                <a:latin typeface="Abadi" panose="020B0604020104020204" pitchFamily="34" charset="0"/>
              </a:rPr>
              <a:t>LIMIT 5</a:t>
            </a:r>
            <a:r>
              <a:rPr lang="en-US" sz="2200" dirty="0">
                <a:solidFill>
                  <a:schemeClr val="accent3">
                    <a:lumMod val="25000"/>
                  </a:schemeClr>
                </a:solidFill>
                <a:latin typeface="Abadi" panose="020B0604020104020204" pitchFamily="34" charset="0"/>
              </a:rPr>
              <a:t> ensures that only 5 records are displayed after the filtering.</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2" name="Picture 11">
            <a:extLst>
              <a:ext uri="{FF2B5EF4-FFF2-40B4-BE49-F238E27FC236}">
                <a16:creationId xmlns:a16="http://schemas.microsoft.com/office/drawing/2014/main" id="{D65BCCC7-4E2E-4D7B-88A8-F6CA7979D603}"/>
              </a:ext>
            </a:extLst>
          </p:cNvPr>
          <p:cNvPicPr>
            <a:picLocks noChangeAspect="1"/>
          </p:cNvPicPr>
          <p:nvPr/>
        </p:nvPicPr>
        <p:blipFill>
          <a:blip r:embed="rId3"/>
          <a:stretch>
            <a:fillRect/>
          </a:stretch>
        </p:blipFill>
        <p:spPr>
          <a:xfrm>
            <a:off x="626382" y="2646500"/>
            <a:ext cx="10986360" cy="32076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7678" y="1426472"/>
            <a:ext cx="10610294" cy="7983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to calculate the total payload mass carried by boosters for NASA (CRS), which amounted to </a:t>
            </a:r>
            <a:r>
              <a:rPr lang="en-US" sz="2200" b="1" dirty="0">
                <a:solidFill>
                  <a:schemeClr val="accent3">
                    <a:lumMod val="25000"/>
                  </a:schemeClr>
                </a:solidFill>
                <a:latin typeface="Abadi" panose="020B0604020104020204" pitchFamily="34" charset="0"/>
              </a:rPr>
              <a:t>45,596</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E7AA2FD-012D-DE54-0F5B-C0068C05BF4E}"/>
              </a:ext>
            </a:extLst>
          </p:cNvPr>
          <p:cNvPicPr>
            <a:picLocks noChangeAspect="1"/>
          </p:cNvPicPr>
          <p:nvPr/>
        </p:nvPicPr>
        <p:blipFill>
          <a:blip r:embed="rId3"/>
          <a:stretch>
            <a:fillRect/>
          </a:stretch>
        </p:blipFill>
        <p:spPr>
          <a:xfrm>
            <a:off x="1145566" y="2262777"/>
            <a:ext cx="9864107" cy="376279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6795"/>
            <a:ext cx="10687962" cy="86787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to calculate the average payload mass carried by booster version F9 v1.1, which was </a:t>
            </a:r>
            <a:r>
              <a:rPr lang="en-US" sz="2200" b="1" dirty="0">
                <a:solidFill>
                  <a:schemeClr val="accent3">
                    <a:lumMod val="25000"/>
                  </a:schemeClr>
                </a:solidFill>
                <a:latin typeface="Abadi" panose="020B0604020104020204" pitchFamily="34" charset="0"/>
              </a:rPr>
              <a:t>2,928.4</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B89AC809-EE01-B0AA-27B6-F63B2A79F7CB}"/>
              </a:ext>
            </a:extLst>
          </p:cNvPr>
          <p:cNvPicPr>
            <a:picLocks noChangeAspect="1"/>
          </p:cNvPicPr>
          <p:nvPr/>
        </p:nvPicPr>
        <p:blipFill>
          <a:blip r:embed="rId3"/>
          <a:stretch>
            <a:fillRect/>
          </a:stretch>
        </p:blipFill>
        <p:spPr>
          <a:xfrm>
            <a:off x="1006432" y="2374674"/>
            <a:ext cx="10053034" cy="30620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9748"/>
            <a:ext cx="10687962" cy="11841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this query, we identified the oldest successful landing, which occurred on December 22, 2015.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filters the dataset to include only successful landings, and the </a:t>
            </a:r>
            <a:r>
              <a:rPr lang="en-US" sz="2200" b="1" dirty="0">
                <a:solidFill>
                  <a:schemeClr val="accent3">
                    <a:lumMod val="25000"/>
                  </a:schemeClr>
                </a:solidFill>
                <a:latin typeface="Abadi"/>
              </a:rPr>
              <a:t>MIN</a:t>
            </a:r>
            <a:r>
              <a:rPr lang="en-US" sz="2200" dirty="0">
                <a:solidFill>
                  <a:schemeClr val="accent3">
                    <a:lumMod val="25000"/>
                  </a:schemeClr>
                </a:solidFill>
                <a:latin typeface="Abadi"/>
              </a:rPr>
              <a:t> function selects the record with the earliest date.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9E6D4B2-8327-B218-0674-227C104E96E6}"/>
              </a:ext>
            </a:extLst>
          </p:cNvPr>
          <p:cNvPicPr>
            <a:picLocks noChangeAspect="1"/>
          </p:cNvPicPr>
          <p:nvPr/>
        </p:nvPicPr>
        <p:blipFill>
          <a:blip r:embed="rId3"/>
          <a:stretch>
            <a:fillRect/>
          </a:stretch>
        </p:blipFill>
        <p:spPr>
          <a:xfrm>
            <a:off x="986521" y="2633870"/>
            <a:ext cx="10544997" cy="277438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0751"/>
            <a:ext cx="10687961" cy="12256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and </a:t>
            </a:r>
            <a:r>
              <a:rPr lang="en-US" sz="2200" b="1" dirty="0" err="1">
                <a:solidFill>
                  <a:schemeClr val="accent3">
                    <a:lumMod val="25000"/>
                  </a:schemeClr>
                </a:solidFill>
                <a:latin typeface="Abadi"/>
              </a:rPr>
              <a:t>AND</a:t>
            </a:r>
            <a:r>
              <a:rPr lang="en-US" sz="2200" dirty="0">
                <a:solidFill>
                  <a:schemeClr val="accent3">
                    <a:lumMod val="25000"/>
                  </a:schemeClr>
                </a:solidFill>
                <a:latin typeface="Abadi"/>
              </a:rPr>
              <a:t> clauses to filter the dataset for boosters that successfully landed on the drone ship, with a payload mass between 4,000 and 6,000 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2742942-54DA-723C-365F-724140AF14DF}"/>
              </a:ext>
            </a:extLst>
          </p:cNvPr>
          <p:cNvPicPr>
            <a:picLocks noChangeAspect="1"/>
          </p:cNvPicPr>
          <p:nvPr/>
        </p:nvPicPr>
        <p:blipFill>
          <a:blip r:embed="rId3"/>
          <a:stretch>
            <a:fillRect/>
          </a:stretch>
        </p:blipFill>
        <p:spPr>
          <a:xfrm>
            <a:off x="901482" y="2656439"/>
            <a:ext cx="10384129" cy="336913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01418"/>
            <a:ext cx="10888589" cy="491793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687962" cy="137217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a:t>
            </a:r>
            <a:r>
              <a:rPr lang="en-US" sz="2200" b="1" dirty="0">
                <a:solidFill>
                  <a:schemeClr val="accent3">
                    <a:lumMod val="25000"/>
                  </a:schemeClr>
                </a:solidFill>
                <a:latin typeface="Abadi" panose="020B0604020104020204" pitchFamily="34" charset="0"/>
              </a:rPr>
              <a:t>WHERE</a:t>
            </a:r>
            <a:r>
              <a:rPr lang="en-US" sz="2200" dirty="0">
                <a:solidFill>
                  <a:schemeClr val="accent3">
                    <a:lumMod val="25000"/>
                  </a:schemeClr>
                </a:solidFill>
                <a:latin typeface="Abadi" panose="020B0604020104020204" pitchFamily="34" charset="0"/>
              </a:rPr>
              <a:t> clause with the </a:t>
            </a:r>
            <a:r>
              <a:rPr lang="en-US" sz="2200" b="1" dirty="0">
                <a:solidFill>
                  <a:schemeClr val="accent3">
                    <a:lumMod val="25000"/>
                  </a:schemeClr>
                </a:solidFill>
                <a:latin typeface="Abadi" panose="020B0604020104020204" pitchFamily="34" charset="0"/>
              </a:rPr>
              <a:t>LIKE</a:t>
            </a:r>
            <a:r>
              <a:rPr lang="en-US" sz="2200" dirty="0">
                <a:solidFill>
                  <a:schemeClr val="accent3">
                    <a:lumMod val="25000"/>
                  </a:schemeClr>
                </a:solidFill>
                <a:latin typeface="Abadi" panose="020B0604020104020204" pitchFamily="34" charset="0"/>
              </a:rPr>
              <a:t> operator and a wildcard ('%') to filter mission outcomes as either a success or failure. The query includes subqueries to count successful and unsuccessful missions, with the COUNT function tallying the filtered records.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C15A5B30-0CE8-035D-4D5A-CCC7C9F83673}"/>
              </a:ext>
            </a:extLst>
          </p:cNvPr>
          <p:cNvPicPr>
            <a:picLocks noChangeAspect="1"/>
          </p:cNvPicPr>
          <p:nvPr/>
        </p:nvPicPr>
        <p:blipFill>
          <a:blip r:embed="rId3"/>
          <a:stretch>
            <a:fillRect/>
          </a:stretch>
        </p:blipFill>
        <p:spPr>
          <a:xfrm>
            <a:off x="4421446" y="2558669"/>
            <a:ext cx="4625431" cy="386854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876"/>
            <a:ext cx="3016798" cy="45676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 subquery with the </a:t>
            </a:r>
            <a:r>
              <a:rPr lang="en-US" sz="2200" b="1" dirty="0">
                <a:solidFill>
                  <a:schemeClr val="accent3">
                    <a:lumMod val="25000"/>
                  </a:schemeClr>
                </a:solidFill>
                <a:latin typeface="Abadi" panose="020B0604020104020204" pitchFamily="34" charset="0"/>
              </a:rPr>
              <a:t>SELECT</a:t>
            </a:r>
            <a:r>
              <a:rPr lang="en-US" sz="2200" dirty="0">
                <a:solidFill>
                  <a:schemeClr val="accent3">
                    <a:lumMod val="25000"/>
                  </a:schemeClr>
                </a:solidFill>
                <a:latin typeface="Abadi" panose="020B0604020104020204" pitchFamily="34" charset="0"/>
              </a:rPr>
              <a:t> function in the </a:t>
            </a:r>
            <a:r>
              <a:rPr lang="en-US" sz="2200" b="1" dirty="0">
                <a:solidFill>
                  <a:schemeClr val="accent3">
                    <a:lumMod val="25000"/>
                  </a:schemeClr>
                </a:solidFill>
                <a:latin typeface="Abadi" panose="020B0604020104020204" pitchFamily="34" charset="0"/>
              </a:rPr>
              <a:t>WHERE</a:t>
            </a:r>
            <a:r>
              <a:rPr lang="en-US" sz="2200" dirty="0">
                <a:solidFill>
                  <a:schemeClr val="accent3">
                    <a:lumMod val="25000"/>
                  </a:schemeClr>
                </a:solidFill>
                <a:latin typeface="Abadi" panose="020B0604020104020204" pitchFamily="34" charset="0"/>
              </a:rPr>
              <a:t> clause to filter for the booster that carried the heaviest payload. The main query then returns the unique booster version that carried this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B1E7537-6A53-EDE6-C258-DC55809B23A3}"/>
              </a:ext>
            </a:extLst>
          </p:cNvPr>
          <p:cNvPicPr>
            <a:picLocks noChangeAspect="1"/>
          </p:cNvPicPr>
          <p:nvPr/>
        </p:nvPicPr>
        <p:blipFill>
          <a:blip r:embed="rId3"/>
          <a:stretch>
            <a:fillRect/>
          </a:stretch>
        </p:blipFill>
        <p:spPr>
          <a:xfrm>
            <a:off x="3990289" y="1517510"/>
            <a:ext cx="7763982" cy="44484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687961" cy="1093876"/>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used a combination of the </a:t>
            </a:r>
            <a:r>
              <a:rPr lang="en-US" sz="2200" b="1" dirty="0">
                <a:solidFill>
                  <a:schemeClr val="accent3">
                    <a:lumMod val="25000"/>
                  </a:schemeClr>
                </a:solidFill>
                <a:latin typeface="Abadi"/>
              </a:rPr>
              <a:t>WHERE, LIKE, 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 </a:t>
            </a:r>
            <a:r>
              <a:rPr lang="en-US" sz="2200" dirty="0">
                <a:solidFill>
                  <a:schemeClr val="accent3">
                    <a:lumMod val="25000"/>
                  </a:schemeClr>
                </a:solidFill>
                <a:latin typeface="Abadi"/>
              </a:rPr>
              <a:t>conditions to filter for failed landing outcomes on the drone ship, including booster versions, launch site names, and landing dates from the year 2015.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F6577B9-E304-6A69-0D8F-5B802239B6EF}"/>
              </a:ext>
            </a:extLst>
          </p:cNvPr>
          <p:cNvPicPr>
            <a:picLocks noChangeAspect="1"/>
          </p:cNvPicPr>
          <p:nvPr/>
        </p:nvPicPr>
        <p:blipFill>
          <a:blip r:embed="rId3"/>
          <a:stretch>
            <a:fillRect/>
          </a:stretch>
        </p:blipFill>
        <p:spPr>
          <a:xfrm>
            <a:off x="1506151" y="2559284"/>
            <a:ext cx="9497750" cy="338184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67852"/>
            <a:ext cx="3941138" cy="480434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selected landing outcomes and counted their occurrences from the data, filtering for landing outcomes between </a:t>
            </a:r>
            <a:r>
              <a:rPr lang="en-US" sz="2200" b="1" dirty="0">
                <a:solidFill>
                  <a:schemeClr val="accent3">
                    <a:lumMod val="25000"/>
                  </a:schemeClr>
                </a:solidFill>
                <a:latin typeface="Abadi"/>
              </a:rPr>
              <a:t>2010-06-04</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2017-03-20</a:t>
            </a:r>
            <a:r>
              <a:rPr lang="en-US" sz="2200" dirty="0">
                <a:solidFill>
                  <a:schemeClr val="accent3">
                    <a:lumMod val="25000"/>
                  </a:schemeClr>
                </a:solidFill>
                <a:latin typeface="Abadi"/>
              </a:rPr>
              <a:t> using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a:t>
            </a:r>
          </a:p>
          <a:p>
            <a:pPr>
              <a:lnSpc>
                <a:spcPct val="100000"/>
              </a:lnSpc>
              <a:spcBef>
                <a:spcPts val="1400"/>
              </a:spcBef>
            </a:pPr>
            <a:r>
              <a:rPr lang="en-US" sz="2200" dirty="0">
                <a:solidFill>
                  <a:schemeClr val="accent3">
                    <a:lumMod val="25000"/>
                  </a:schemeClr>
                </a:solidFill>
                <a:latin typeface="Abadi"/>
              </a:rPr>
              <a:t>We then used the </a:t>
            </a:r>
            <a:r>
              <a:rPr lang="en-US" sz="2200" b="1" dirty="0">
                <a:solidFill>
                  <a:schemeClr val="accent3">
                    <a:lumMod val="25000"/>
                  </a:schemeClr>
                </a:solidFill>
                <a:latin typeface="Abadi"/>
              </a:rPr>
              <a:t>GROUP BY</a:t>
            </a:r>
            <a:r>
              <a:rPr lang="en-US" sz="2200" dirty="0">
                <a:solidFill>
                  <a:schemeClr val="accent3">
                    <a:lumMod val="25000"/>
                  </a:schemeClr>
                </a:solidFill>
                <a:latin typeface="Abadi"/>
              </a:rPr>
              <a:t> clause to group the landing outcomes and the </a:t>
            </a:r>
            <a:r>
              <a:rPr lang="en-US" sz="2200" b="1" dirty="0">
                <a:solidFill>
                  <a:schemeClr val="accent3">
                    <a:lumMod val="25000"/>
                  </a:schemeClr>
                </a:solidFill>
                <a:latin typeface="Abadi"/>
              </a:rPr>
              <a:t>ORDER BY</a:t>
            </a:r>
            <a:r>
              <a:rPr lang="en-US" sz="2200" dirty="0">
                <a:solidFill>
                  <a:schemeClr val="accent3">
                    <a:lumMod val="25000"/>
                  </a:schemeClr>
                </a:solidFill>
                <a:latin typeface="Abadi"/>
              </a:rPr>
              <a:t> clause to arrange them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40DDC86-4CBD-6854-EE04-41F5D8DCDBAD}"/>
              </a:ext>
            </a:extLst>
          </p:cNvPr>
          <p:cNvPicPr>
            <a:picLocks noChangeAspect="1"/>
          </p:cNvPicPr>
          <p:nvPr/>
        </p:nvPicPr>
        <p:blipFill>
          <a:blip r:embed="rId3"/>
          <a:stretch>
            <a:fillRect/>
          </a:stretch>
        </p:blipFill>
        <p:spPr>
          <a:xfrm>
            <a:off x="5024699" y="1357913"/>
            <a:ext cx="6017676" cy="499129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6593" y="1423988"/>
            <a:ext cx="10901379" cy="389852"/>
          </a:xfrm>
          <a:prstGeom prst="rect">
            <a:avLst/>
          </a:prstGeom>
        </p:spPr>
        <p:txBody>
          <a:bodyPr lIns="91440" tIns="45720" rIns="91440" bIns="45720" anchor="t">
            <a:normAutofit fontScale="77500" lnSpcReduction="20000"/>
          </a:bodyPr>
          <a:lstStyle/>
          <a:p>
            <a:r>
              <a:rPr lang="en-US" dirty="0"/>
              <a:t>We observe that SpaceX launch sites are situated along the coast of the United States.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Ground stations</a:t>
            </a:r>
          </a:p>
        </p:txBody>
      </p:sp>
      <p:pic>
        <p:nvPicPr>
          <p:cNvPr id="6" name="Picture 5">
            <a:extLst>
              <a:ext uri="{FF2B5EF4-FFF2-40B4-BE49-F238E27FC236}">
                <a16:creationId xmlns:a16="http://schemas.microsoft.com/office/drawing/2014/main" id="{159FFCCA-06EF-C586-8651-CEAD03B0DBDA}"/>
              </a:ext>
            </a:extLst>
          </p:cNvPr>
          <p:cNvPicPr>
            <a:picLocks noChangeAspect="1"/>
          </p:cNvPicPr>
          <p:nvPr/>
        </p:nvPicPr>
        <p:blipFill>
          <a:blip r:embed="rId3"/>
          <a:stretch>
            <a:fillRect/>
          </a:stretch>
        </p:blipFill>
        <p:spPr>
          <a:xfrm>
            <a:off x="1119809" y="1994470"/>
            <a:ext cx="9557585" cy="461337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33036"/>
            <a:ext cx="10687962" cy="66472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a:t>
            </a:r>
            <a:r>
              <a:rPr lang="en-US" sz="2200" b="1" dirty="0">
                <a:solidFill>
                  <a:srgbClr val="00B050"/>
                </a:solidFill>
                <a:latin typeface="Abadi"/>
              </a:rPr>
              <a:t>green</a:t>
            </a:r>
            <a:r>
              <a:rPr lang="en-US" sz="2200" dirty="0">
                <a:solidFill>
                  <a:schemeClr val="accent3">
                    <a:lumMod val="25000"/>
                  </a:schemeClr>
                </a:solidFill>
                <a:latin typeface="Abadi"/>
              </a:rPr>
              <a:t> marker indicates successful launches, while the </a:t>
            </a:r>
            <a:r>
              <a:rPr lang="en-US" sz="2200" b="1" dirty="0">
                <a:solidFill>
                  <a:srgbClr val="FF0000"/>
                </a:solidFill>
                <a:latin typeface="Abadi"/>
              </a:rPr>
              <a:t>red</a:t>
            </a:r>
            <a:r>
              <a:rPr lang="en-US" sz="2200" dirty="0">
                <a:solidFill>
                  <a:schemeClr val="accent3">
                    <a:lumMod val="25000"/>
                  </a:schemeClr>
                </a:solidFill>
                <a:latin typeface="Abadi"/>
              </a:rPr>
              <a:t> marker represents unsuccessful launches.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Color Labeled Markers</a:t>
            </a:r>
          </a:p>
        </p:txBody>
      </p:sp>
      <p:pic>
        <p:nvPicPr>
          <p:cNvPr id="4" name="Picture 3">
            <a:extLst>
              <a:ext uri="{FF2B5EF4-FFF2-40B4-BE49-F238E27FC236}">
                <a16:creationId xmlns:a16="http://schemas.microsoft.com/office/drawing/2014/main" id="{81F6E8A1-4EB2-5995-C3F6-1F69A0BA70ED}"/>
              </a:ext>
            </a:extLst>
          </p:cNvPr>
          <p:cNvPicPr>
            <a:picLocks noChangeAspect="1"/>
          </p:cNvPicPr>
          <p:nvPr/>
        </p:nvPicPr>
        <p:blipFill>
          <a:blip r:embed="rId3"/>
          <a:stretch>
            <a:fillRect/>
          </a:stretch>
        </p:blipFill>
        <p:spPr>
          <a:xfrm>
            <a:off x="555848" y="1997766"/>
            <a:ext cx="10902124" cy="402780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1044" y="5017104"/>
            <a:ext cx="10133217" cy="1485366"/>
          </a:xfrm>
          <a:prstGeom prst="rect">
            <a:avLst/>
          </a:prstGeom>
        </p:spPr>
        <p:txBody>
          <a:bodyPr lIns="91440" tIns="45720" rIns="91440" bIns="45720" anchor="t">
            <a:normAutofit/>
          </a:bodyPr>
          <a:lstStyle/>
          <a:p>
            <a:pPr>
              <a:lnSpc>
                <a:spcPct val="100000"/>
              </a:lnSpc>
              <a:spcBef>
                <a:spcPts val="0"/>
              </a:spcBef>
            </a:pPr>
            <a:r>
              <a:rPr lang="en-US" sz="2000" dirty="0">
                <a:solidFill>
                  <a:schemeClr val="accent3">
                    <a:lumMod val="25000"/>
                  </a:schemeClr>
                </a:solidFill>
                <a:latin typeface="Abadi"/>
              </a:rPr>
              <a:t>Is CCAFS SLC 40 in close proximity to railways? Yes</a:t>
            </a:r>
          </a:p>
          <a:p>
            <a:pPr>
              <a:lnSpc>
                <a:spcPct val="100000"/>
              </a:lnSpc>
              <a:spcBef>
                <a:spcPts val="0"/>
              </a:spcBef>
            </a:pPr>
            <a:r>
              <a:rPr lang="en-US" sz="2000" dirty="0">
                <a:solidFill>
                  <a:schemeClr val="accent3">
                    <a:lumMod val="25000"/>
                  </a:schemeClr>
                </a:solidFill>
                <a:latin typeface="Abadi"/>
              </a:rPr>
              <a:t>Is CCAFS SLC 40 in close proximity to highways? Yes</a:t>
            </a:r>
          </a:p>
          <a:p>
            <a:pPr>
              <a:lnSpc>
                <a:spcPct val="100000"/>
              </a:lnSpc>
              <a:spcBef>
                <a:spcPts val="0"/>
              </a:spcBef>
            </a:pPr>
            <a:r>
              <a:rPr lang="en-US" sz="2000" dirty="0">
                <a:solidFill>
                  <a:schemeClr val="accent3">
                    <a:lumMod val="25000"/>
                  </a:schemeClr>
                </a:solidFill>
                <a:latin typeface="Abadi"/>
              </a:rPr>
              <a:t>Is CCAFS SLC 40 in close proximity to coastline? Yes</a:t>
            </a:r>
          </a:p>
          <a:p>
            <a:pPr>
              <a:lnSpc>
                <a:spcPct val="100000"/>
              </a:lnSpc>
              <a:spcBef>
                <a:spcPts val="0"/>
              </a:spcBef>
            </a:pPr>
            <a:r>
              <a:rPr lang="en-US" sz="2000" dirty="0">
                <a:solidFill>
                  <a:schemeClr val="accent3">
                    <a:lumMod val="25000"/>
                  </a:schemeClr>
                </a:solidFill>
                <a:latin typeface="Abadi"/>
              </a:rPr>
              <a:t>Do CCAFS SLC 40 keeps certain distance away from cities? No</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Distances between CCAFS SLC-40 and its proximities</a:t>
            </a:r>
          </a:p>
        </p:txBody>
      </p:sp>
      <p:pic>
        <p:nvPicPr>
          <p:cNvPr id="4" name="Picture 3">
            <a:extLst>
              <a:ext uri="{FF2B5EF4-FFF2-40B4-BE49-F238E27FC236}">
                <a16:creationId xmlns:a16="http://schemas.microsoft.com/office/drawing/2014/main" id="{25A07776-E91E-8869-4B7E-F93E9ADC1D71}"/>
              </a:ext>
            </a:extLst>
          </p:cNvPr>
          <p:cNvPicPr>
            <a:picLocks noChangeAspect="1"/>
          </p:cNvPicPr>
          <p:nvPr/>
        </p:nvPicPr>
        <p:blipFill>
          <a:blip r:embed="rId3"/>
          <a:stretch>
            <a:fillRect/>
          </a:stretch>
        </p:blipFill>
        <p:spPr>
          <a:xfrm>
            <a:off x="321945" y="1383535"/>
            <a:ext cx="11411731" cy="333773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5016" y="4484434"/>
            <a:ext cx="9745589" cy="549050"/>
          </a:xfrm>
          <a:prstGeom prst="rect">
            <a:avLst/>
          </a:prstGeom>
        </p:spPr>
        <p:txBody>
          <a:bodyPr lIns="91440" tIns="45720" rIns="91440" bIns="45720" anchor="t">
            <a:normAutofit/>
          </a:bodyPr>
          <a:lstStyle/>
          <a:p>
            <a:pPr marL="0" indent="0" algn="ctr">
              <a:lnSpc>
                <a:spcPct val="100000"/>
              </a:lnSpc>
              <a:spcBef>
                <a:spcPts val="1400"/>
              </a:spcBef>
              <a:buNone/>
            </a:pPr>
            <a:r>
              <a:rPr lang="en-US" sz="2200" b="1" i="1" dirty="0">
                <a:solidFill>
                  <a:schemeClr val="accent3">
                    <a:lumMod val="25000"/>
                  </a:schemeClr>
                </a:solidFill>
                <a:latin typeface="Abadi"/>
              </a:rPr>
              <a:t>KSC LC-39A has the best success rate of launches, followed by CCAFS LC-40.</a:t>
            </a:r>
          </a:p>
          <a:p>
            <a:pPr algn="ctr">
              <a:lnSpc>
                <a:spcPct val="100000"/>
              </a:lnSpc>
              <a:spcBef>
                <a:spcPts val="1400"/>
              </a:spcBef>
            </a:pPr>
            <a:endParaRPr lang="en-US" sz="2200" b="1" i="1"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Launches by Site</a:t>
            </a:r>
          </a:p>
        </p:txBody>
      </p:sp>
      <p:pic>
        <p:nvPicPr>
          <p:cNvPr id="4" name="Picture 3">
            <a:extLst>
              <a:ext uri="{FF2B5EF4-FFF2-40B4-BE49-F238E27FC236}">
                <a16:creationId xmlns:a16="http://schemas.microsoft.com/office/drawing/2014/main" id="{9FA481FD-D0EE-E807-792D-0EBAB2CE2D3F}"/>
              </a:ext>
            </a:extLst>
          </p:cNvPr>
          <p:cNvPicPr>
            <a:picLocks noChangeAspect="1"/>
          </p:cNvPicPr>
          <p:nvPr/>
        </p:nvPicPr>
        <p:blipFill>
          <a:blip r:embed="rId3"/>
          <a:stretch>
            <a:fillRect/>
          </a:stretch>
        </p:blipFill>
        <p:spPr>
          <a:xfrm>
            <a:off x="650741" y="1485359"/>
            <a:ext cx="11207953" cy="255603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34238" y="1365996"/>
            <a:ext cx="10723944" cy="5422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promotes Falcon 9 rocket launches on its website with a price tag of $62 million, while other providers charge over $165 million per launch. The cost savings largely stem from SpaceX’s ability to reuse the first stage. Thus, by predicting whether the first stage will successfully land, we can estimate the cost of the launch. This information could be valuable for other companies looking to compete with SpaceX for rocket launches. The objective of this project is to develop a machine learning model that predicts the successful landing of the first stage.</a:t>
            </a: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influence the success of a rocket landing?</a:t>
            </a:r>
          </a:p>
          <a:p>
            <a:pPr lvl="2">
              <a:spcBef>
                <a:spcPts val="1400"/>
              </a:spcBef>
            </a:pPr>
            <a:r>
              <a:rPr lang="en-US" sz="1800" dirty="0">
                <a:solidFill>
                  <a:schemeClr val="accent3">
                    <a:lumMod val="25000"/>
                  </a:schemeClr>
                </a:solidFill>
                <a:latin typeface="Abadi" panose="020B0604020104020204" pitchFamily="34" charset="0"/>
              </a:rPr>
              <a:t>The relationship between different features that contribute to the likelihood of a successful landing.</a:t>
            </a:r>
          </a:p>
          <a:p>
            <a:pPr lvl="2">
              <a:spcBef>
                <a:spcPts val="1400"/>
              </a:spcBef>
            </a:pPr>
            <a:r>
              <a:rPr lang="en-US" sz="1800" dirty="0">
                <a:solidFill>
                  <a:schemeClr val="accent3">
                    <a:lumMod val="25000"/>
                  </a:schemeClr>
                </a:solidFill>
                <a:latin typeface="Abadi" panose="020B0604020104020204" pitchFamily="34" charset="0"/>
              </a:rPr>
              <a:t>The operational conditions necessary to ensure a successful landing program.</a:t>
            </a:r>
          </a:p>
          <a:p>
            <a:pPr marL="685800" lvl="2">
              <a:lnSpc>
                <a:spcPct val="100000"/>
              </a:lnSpc>
              <a:spcBef>
                <a:spcPts val="1400"/>
              </a:spcBef>
            </a:pPr>
            <a:r>
              <a:rPr lang="en-US" sz="1800" dirty="0">
                <a:solidFill>
                  <a:schemeClr val="accent3">
                    <a:lumMod val="25000"/>
                  </a:schemeClr>
                </a:solidFill>
                <a:latin typeface="Abadi" panose="020B0604020104020204" pitchFamily="34" charset="0"/>
              </a:rPr>
              <a:t>What are the key characteristics that distinguish a successful landing from a failed one?</a:t>
            </a:r>
          </a:p>
          <a:p>
            <a:pPr marL="1143000" lvl="3">
              <a:lnSpc>
                <a:spcPct val="100000"/>
              </a:lnSpc>
              <a:spcBef>
                <a:spcPts val="1400"/>
              </a:spcBef>
            </a:pPr>
            <a:r>
              <a:rPr lang="en-US" dirty="0">
                <a:solidFill>
                  <a:schemeClr val="accent3">
                    <a:lumMod val="25000"/>
                  </a:schemeClr>
                </a:solidFill>
                <a:latin typeface="Abadi" panose="020B0604020104020204" pitchFamily="34" charset="0"/>
              </a:rPr>
              <a:t>How do the interactions between various rocket variables affect the outcome of the landing?</a:t>
            </a:r>
          </a:p>
          <a:p>
            <a:pPr marL="1143000" lvl="3">
              <a:lnSpc>
                <a:spcPct val="100000"/>
              </a:lnSpc>
              <a:spcBef>
                <a:spcPts val="1400"/>
              </a:spcBef>
            </a:pPr>
            <a:r>
              <a:rPr lang="en-US" dirty="0">
                <a:solidFill>
                  <a:schemeClr val="accent3">
                    <a:lumMod val="25000"/>
                  </a:schemeClr>
                </a:solidFill>
                <a:latin typeface="Abadi" panose="020B0604020104020204" pitchFamily="34" charset="0"/>
              </a:rPr>
              <a:t>What conditions are required to optimize SpaceX's landing success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595680"/>
            <a:ext cx="10551583" cy="549049"/>
          </a:xfrm>
          <a:prstGeom prst="rect">
            <a:avLst/>
          </a:prstGeom>
        </p:spPr>
        <p:txBody>
          <a:bodyPr lIns="91440" tIns="45720" rIns="91440" bIns="45720" anchor="t">
            <a:normAutofit/>
          </a:bodyPr>
          <a:lstStyle/>
          <a:p>
            <a:pPr marL="0" indent="0" algn="ctr">
              <a:lnSpc>
                <a:spcPct val="100000"/>
              </a:lnSpc>
              <a:spcBef>
                <a:spcPts val="1400"/>
              </a:spcBef>
              <a:buNone/>
            </a:pPr>
            <a:r>
              <a:rPr lang="en-US" sz="2200" b="1" i="1" dirty="0">
                <a:solidFill>
                  <a:schemeClr val="accent3">
                    <a:lumMod val="25000"/>
                  </a:schemeClr>
                </a:solidFill>
                <a:latin typeface="Abadi"/>
              </a:rPr>
              <a:t>We observe that KSC LC 39 A has a success rate of 76.9%, with a failure rate of 23.1%.</a:t>
            </a:r>
            <a:endParaRPr lang="en-US" b="1" i="1"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4" name="Picture 3">
            <a:extLst>
              <a:ext uri="{FF2B5EF4-FFF2-40B4-BE49-F238E27FC236}">
                <a16:creationId xmlns:a16="http://schemas.microsoft.com/office/drawing/2014/main" id="{90A3C6C0-7BF3-DD74-20B6-EA10590B0B1E}"/>
              </a:ext>
            </a:extLst>
          </p:cNvPr>
          <p:cNvPicPr>
            <a:picLocks noChangeAspect="1"/>
          </p:cNvPicPr>
          <p:nvPr/>
        </p:nvPicPr>
        <p:blipFill>
          <a:blip r:embed="rId3"/>
          <a:stretch>
            <a:fillRect/>
          </a:stretch>
        </p:blipFill>
        <p:spPr>
          <a:xfrm>
            <a:off x="602365" y="1564872"/>
            <a:ext cx="10987270" cy="269901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185844"/>
            <a:ext cx="10414662" cy="660746"/>
          </a:xfrm>
          <a:prstGeom prst="rect">
            <a:avLst/>
          </a:prstGeom>
        </p:spPr>
        <p:txBody>
          <a:bodyPr lIns="91440" tIns="45720" rIns="91440" bIns="45720" anchor="t">
            <a:normAutofit fontScale="92500"/>
          </a:bodyPr>
          <a:lstStyle/>
          <a:p>
            <a:pPr marL="0" indent="0" algn="ctr">
              <a:lnSpc>
                <a:spcPct val="100000"/>
              </a:lnSpc>
              <a:spcBef>
                <a:spcPts val="1400"/>
              </a:spcBef>
              <a:buNone/>
            </a:pPr>
            <a:r>
              <a:rPr lang="en-US" sz="2200" b="1" i="1" dirty="0">
                <a:solidFill>
                  <a:schemeClr val="accent3">
                    <a:lumMod val="25000"/>
                  </a:schemeClr>
                </a:solidFill>
                <a:latin typeface="Abadi" panose="020B0604020104020204" pitchFamily="34" charset="0"/>
              </a:rPr>
              <a:t>Payloads with lower weights tend to have a higher success rate compared to heavier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430789"/>
            <a:ext cx="10515600" cy="90105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Scatter Plot of Payload vs. Launch Outcome for All Sites, with Payload Range Selected in the Slider</a:t>
            </a:r>
          </a:p>
        </p:txBody>
      </p:sp>
      <p:pic>
        <p:nvPicPr>
          <p:cNvPr id="4" name="Picture 3">
            <a:extLst>
              <a:ext uri="{FF2B5EF4-FFF2-40B4-BE49-F238E27FC236}">
                <a16:creationId xmlns:a16="http://schemas.microsoft.com/office/drawing/2014/main" id="{0AB2FA7B-957B-7CE6-A969-D125CEC25266}"/>
              </a:ext>
            </a:extLst>
          </p:cNvPr>
          <p:cNvPicPr>
            <a:picLocks noChangeAspect="1"/>
          </p:cNvPicPr>
          <p:nvPr/>
        </p:nvPicPr>
        <p:blipFill>
          <a:blip r:embed="rId3"/>
          <a:stretch>
            <a:fillRect/>
          </a:stretch>
        </p:blipFill>
        <p:spPr>
          <a:xfrm>
            <a:off x="268357" y="1560946"/>
            <a:ext cx="11500822" cy="329928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1523206"/>
            <a:ext cx="10515600" cy="54904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 the highest accuracy for classification.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BFFA046-AEB5-BC85-52FE-334AA9D2F510}"/>
              </a:ext>
            </a:extLst>
          </p:cNvPr>
          <p:cNvPicPr>
            <a:picLocks noChangeAspect="1"/>
          </p:cNvPicPr>
          <p:nvPr/>
        </p:nvPicPr>
        <p:blipFill>
          <a:blip r:embed="rId3"/>
          <a:stretch>
            <a:fillRect/>
          </a:stretch>
        </p:blipFill>
        <p:spPr>
          <a:xfrm>
            <a:off x="361395" y="2080709"/>
            <a:ext cx="11469209" cy="355477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31235"/>
            <a:ext cx="4149859" cy="36079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indicates that the model can differentiate between the various classes. However, a significant issue is the occurrence of false positives, where unsuccessful landings are incorrectly classified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 name="Picture 7">
            <a:extLst>
              <a:ext uri="{FF2B5EF4-FFF2-40B4-BE49-F238E27FC236}">
                <a16:creationId xmlns:a16="http://schemas.microsoft.com/office/drawing/2014/main" id="{C4070557-A83A-F7B8-64EF-A8EDD3178D0B}"/>
              </a:ext>
            </a:extLst>
          </p:cNvPr>
          <p:cNvPicPr>
            <a:picLocks noChangeAspect="1"/>
          </p:cNvPicPr>
          <p:nvPr/>
        </p:nvPicPr>
        <p:blipFill>
          <a:blip r:embed="rId3"/>
          <a:stretch>
            <a:fillRect/>
          </a:stretch>
        </p:blipFill>
        <p:spPr>
          <a:xfrm>
            <a:off x="5858613" y="1431235"/>
            <a:ext cx="5563376" cy="393437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6"/>
            <a:ext cx="10687961" cy="5139104"/>
          </a:xfrm>
          <a:prstGeom prst="rect">
            <a:avLst/>
          </a:prstGeom>
        </p:spPr>
        <p:txBody>
          <a:bodyPr>
            <a:normAutofit fontScale="92500" lnSpcReduction="1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success of a mission can be attributed to various factors, including the launch site, the orbit, and notably the number of previous launches, suggesting that knowledge gained between launches contributes to increased success rates. Key observations include:</a:t>
            </a:r>
          </a:p>
          <a:p>
            <a:pPr lvl="1">
              <a:lnSpc>
                <a:spcPct val="100000"/>
              </a:lnSpc>
              <a:spcBef>
                <a:spcPts val="1400"/>
              </a:spcBef>
            </a:pPr>
            <a:r>
              <a:rPr lang="en-US" sz="1800" dirty="0">
                <a:solidFill>
                  <a:schemeClr val="accent3">
                    <a:lumMod val="25000"/>
                  </a:schemeClr>
                </a:solidFill>
                <a:latin typeface="Abadi" panose="020B0604020104020204" pitchFamily="34" charset="0"/>
              </a:rPr>
              <a:t>The orbits with the highest success rates are GEO, HEO, SSO, and ES L1.</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significantly influences mission success, with lighter payloads generally performing better than heavier ones.</a:t>
            </a:r>
          </a:p>
          <a:p>
            <a:pPr lvl="1">
              <a:lnSpc>
                <a:spcPct val="100000"/>
              </a:lnSpc>
              <a:spcBef>
                <a:spcPts val="1400"/>
              </a:spcBef>
            </a:pPr>
            <a:r>
              <a:rPr lang="en-US" sz="1800" dirty="0">
                <a:solidFill>
                  <a:schemeClr val="accent3">
                    <a:lumMod val="25000"/>
                  </a:schemeClr>
                </a:solidFill>
                <a:latin typeface="Abadi" panose="020B0604020104020204" pitchFamily="34" charset="0"/>
              </a:rPr>
              <a:t>The number of flights at a launch site correlates with a higher success rate, as seen with KSC LC 39A, which has the highest success rate among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overall launch success rate has been increasing since 2013.</a:t>
            </a:r>
          </a:p>
          <a:p>
            <a:pPr lvl="1">
              <a:lnSpc>
                <a:spcPct val="100000"/>
              </a:lnSpc>
              <a:spcBef>
                <a:spcPts val="1400"/>
              </a:spcBef>
            </a:pPr>
            <a:r>
              <a:rPr lang="en-US" sz="1800" dirty="0">
                <a:solidFill>
                  <a:schemeClr val="accent3">
                    <a:lumMod val="25000"/>
                  </a:schemeClr>
                </a:solidFill>
                <a:latin typeface="Abadi" panose="020B0604020104020204" pitchFamily="34" charset="0"/>
              </a:rPr>
              <a:t>The decision tree classifier was selected as the best machine learning model for this task due to its superior training accuracy, even though the test accuracy across all models was similar.</a:t>
            </a:r>
          </a:p>
          <a:p>
            <a:pPr marL="228600" lvl="1">
              <a:lnSpc>
                <a:spcPct val="100000"/>
              </a:lnSpc>
              <a:spcBef>
                <a:spcPts val="1400"/>
              </a:spcBef>
            </a:pPr>
            <a:r>
              <a:rPr lang="en-US" dirty="0">
                <a:solidFill>
                  <a:schemeClr val="accent3">
                    <a:lumMod val="25000"/>
                  </a:schemeClr>
                </a:solidFill>
                <a:latin typeface="Abadi" panose="020B0604020104020204" pitchFamily="34" charset="0"/>
              </a:rPr>
              <a:t>However, the current data does not explain why some launch sites perform better than others. Further investigation with additional data, such as atmospheric conditions, might be required to understand these differences.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through the SpaceX REST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Unnecessary columns were dropped, and one-hot encoding was applied to categorical features for classification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Developing, fine-tuning, and evaluating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31842"/>
            <a:ext cx="10805302" cy="522798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was performed by making a GET request to the SpaceX API, which provided rocket, launch, and payload information.</a:t>
            </a:r>
          </a:p>
          <a:p>
            <a:pPr lvl="1">
              <a:lnSpc>
                <a:spcPct val="100000"/>
              </a:lnSpc>
              <a:spcBef>
                <a:spcPts val="1400"/>
              </a:spcBef>
            </a:pPr>
            <a:r>
              <a:rPr lang="en-US" sz="1600" dirty="0">
                <a:solidFill>
                  <a:schemeClr val="accent3">
                    <a:lumMod val="25000"/>
                  </a:schemeClr>
                </a:solidFill>
                <a:latin typeface="Abadi" panose="020B0604020104020204" pitchFamily="34" charset="0"/>
              </a:rPr>
              <a:t>The API response was decoded as JSON using the .</a:t>
            </a:r>
            <a:r>
              <a:rPr lang="en-US" sz="1600" dirty="0" err="1">
                <a:solidFill>
                  <a:schemeClr val="accent3">
                    <a:lumMod val="25000"/>
                  </a:schemeClr>
                </a:solidFill>
                <a:latin typeface="Abadi" panose="020B0604020104020204" pitchFamily="34" charset="0"/>
              </a:rPr>
              <a:t>json</a:t>
            </a:r>
            <a:r>
              <a:rPr lang="en-US" sz="1600" dirty="0">
                <a:solidFill>
                  <a:schemeClr val="accent3">
                    <a:lumMod val="25000"/>
                  </a:schemeClr>
                </a:solidFill>
                <a:latin typeface="Abadi" panose="020B0604020104020204" pitchFamily="34" charset="0"/>
              </a:rPr>
              <a:t>() function, then converted into a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using .</a:t>
            </a:r>
            <a:r>
              <a:rPr lang="en-US" sz="1600" dirty="0" err="1">
                <a:solidFill>
                  <a:schemeClr val="accent3">
                    <a:lumMod val="25000"/>
                  </a:schemeClr>
                </a:solidFill>
                <a:latin typeface="Abadi" panose="020B0604020104020204" pitchFamily="34" charset="0"/>
              </a:rPr>
              <a:t>json_normalize</a:t>
            </a:r>
            <a:r>
              <a:rPr lang="en-US" sz="16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The data was cleaned by checking for and filling in any missing values.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Additionally, web scraping was conducted from Wikipedia to gather Falcon 9 launch records. </a:t>
            </a:r>
          </a:p>
          <a:p>
            <a:pPr lvl="1">
              <a:lnSpc>
                <a:spcPct val="100000"/>
              </a:lnSpc>
              <a:spcBef>
                <a:spcPts val="1400"/>
              </a:spcBef>
            </a:pPr>
            <a:r>
              <a:rPr lang="en-US" sz="1600" dirty="0">
                <a:solidFill>
                  <a:schemeClr val="accent3">
                    <a:lumMod val="25000"/>
                  </a:schemeClr>
                </a:solidFill>
                <a:latin typeface="Abadi" panose="020B0604020104020204" pitchFamily="34" charset="0"/>
              </a:rPr>
              <a:t>Using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the launch data was extracted from an HTML table, parsed, and converted into a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for further analysis.</a:t>
            </a:r>
          </a:p>
          <a:p>
            <a:pPr lvl="1">
              <a:lnSpc>
                <a:spcPct val="100000"/>
              </a:lnSpc>
              <a:spcBef>
                <a:spcPts val="1400"/>
              </a:spcBef>
            </a:pPr>
            <a:r>
              <a:rPr lang="en-US" sz="1600" dirty="0">
                <a:solidFill>
                  <a:schemeClr val="accent3">
                    <a:lumMod val="25000"/>
                  </a:schemeClr>
                </a:solidFill>
                <a:latin typeface="Abadi" panose="020B0604020104020204" pitchFamily="34" charset="0"/>
              </a:rPr>
              <a:t>The SpaceX API URL used was api.spacexdata.com/v4/, and the Wikipedia page URL </a:t>
            </a:r>
            <a:r>
              <a:rPr lang="en-US" sz="1600" dirty="0" err="1">
                <a:solidFill>
                  <a:schemeClr val="accent3">
                    <a:lumMod val="25000"/>
                  </a:schemeClr>
                </a:solidFill>
                <a:latin typeface="Abadi" panose="020B0604020104020204" pitchFamily="34" charset="0"/>
              </a:rPr>
              <a:t>was:https</a:t>
            </a:r>
            <a:r>
              <a:rPr lang="en-US" sz="1600" dirty="0">
                <a:solidFill>
                  <a:schemeClr val="accent3">
                    <a:lumMod val="25000"/>
                  </a:schemeClr>
                </a:solidFill>
                <a:latin typeface="Abadi" panose="020B0604020104020204" pitchFamily="34" charset="0"/>
              </a:rPr>
              <a:t>://en.wikipedia.org/w/index.php?title=List_of_Falcon_9_and_Falcon_Heavy_launches&amp;oldid=1027686922.</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9" name="Diagram 8">
            <a:extLst>
              <a:ext uri="{FF2B5EF4-FFF2-40B4-BE49-F238E27FC236}">
                <a16:creationId xmlns:a16="http://schemas.microsoft.com/office/drawing/2014/main" id="{C7FC5955-7FD9-122A-F7EA-7C519FD63809}"/>
              </a:ext>
            </a:extLst>
          </p:cNvPr>
          <p:cNvGraphicFramePr/>
          <p:nvPr>
            <p:extLst>
              <p:ext uri="{D42A27DB-BD31-4B8C-83A1-F6EECF244321}">
                <p14:modId xmlns:p14="http://schemas.microsoft.com/office/powerpoint/2010/main" val="534312655"/>
              </p:ext>
            </p:extLst>
          </p:nvPr>
        </p:nvGraphicFramePr>
        <p:xfrm>
          <a:off x="662608" y="3228181"/>
          <a:ext cx="10515600" cy="401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 13">
            <a:extLst>
              <a:ext uri="{FF2B5EF4-FFF2-40B4-BE49-F238E27FC236}">
                <a16:creationId xmlns:a16="http://schemas.microsoft.com/office/drawing/2014/main" id="{AA63FC08-3038-3F59-512C-8BCC8DB734FC}"/>
              </a:ext>
            </a:extLst>
          </p:cNvPr>
          <p:cNvGraphicFramePr/>
          <p:nvPr>
            <p:extLst>
              <p:ext uri="{D42A27DB-BD31-4B8C-83A1-F6EECF244321}">
                <p14:modId xmlns:p14="http://schemas.microsoft.com/office/powerpoint/2010/main" val="2932274106"/>
              </p:ext>
            </p:extLst>
          </p:nvPr>
        </p:nvGraphicFramePr>
        <p:xfrm>
          <a:off x="510208" y="6159823"/>
          <a:ext cx="10668000" cy="5347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41EA7E69-1FDD-4386-22A7-DF201FFECF67}"/>
              </a:ext>
            </a:extLst>
          </p:cNvPr>
          <p:cNvPicPr>
            <a:picLocks noChangeAspect="1"/>
          </p:cNvPicPr>
          <p:nvPr/>
        </p:nvPicPr>
        <p:blipFill>
          <a:blip r:embed="rId3"/>
          <a:stretch>
            <a:fillRect/>
          </a:stretch>
        </p:blipFill>
        <p:spPr>
          <a:xfrm>
            <a:off x="373934" y="1519619"/>
            <a:ext cx="11307753" cy="450595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CFF84DDA-2C7D-4083-2748-615993F15806}"/>
              </a:ext>
            </a:extLst>
          </p:cNvPr>
          <p:cNvPicPr>
            <a:picLocks noChangeAspect="1"/>
          </p:cNvPicPr>
          <p:nvPr/>
        </p:nvPicPr>
        <p:blipFill>
          <a:blip r:embed="rId3"/>
          <a:stretch>
            <a:fillRect/>
          </a:stretch>
        </p:blipFill>
        <p:spPr>
          <a:xfrm>
            <a:off x="388202" y="1603838"/>
            <a:ext cx="11584017" cy="456311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301</TotalTime>
  <Words>2468</Words>
  <Application>Microsoft Office PowerPoint</Application>
  <PresentationFormat>Widescreen</PresentationFormat>
  <Paragraphs>228</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Austin, Amoon Jawaid</cp:lastModifiedBy>
  <cp:revision>208</cp:revision>
  <dcterms:created xsi:type="dcterms:W3CDTF">2021-04-29T18:58:34Z</dcterms:created>
  <dcterms:modified xsi:type="dcterms:W3CDTF">2024-12-17T20:49:14Z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